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3762" r:id="rId3"/>
    <p:sldId id="3801" r:id="rId4"/>
    <p:sldId id="3828" r:id="rId5"/>
    <p:sldId id="3829" r:id="rId6"/>
  </p:sldIdLst>
  <p:sldSz cx="12192000" cy="6858000"/>
  <p:notesSz cx="6761163" cy="9882188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FE6"/>
    <a:srgbClr val="8E6C00"/>
    <a:srgbClr val="2DC1E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67" autoAdjust="0"/>
    <p:restoredTop sz="91736" autoAdjust="0"/>
  </p:normalViewPr>
  <p:slideViewPr>
    <p:cSldViewPr snapToGrid="0">
      <p:cViewPr varScale="1">
        <p:scale>
          <a:sx n="65" d="100"/>
          <a:sy n="65" d="100"/>
        </p:scale>
        <p:origin x="9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2CEF7D-DF6F-4CFE-8EB4-538EF3B03ED8}" type="datetimeFigureOut">
              <a:rPr lang="ru-KZ" smtClean="0"/>
              <a:t>06/13/2025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" y="1235075"/>
            <a:ext cx="5929313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55803"/>
            <a:ext cx="5408930" cy="38911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35C47-0C9E-4374-A9C9-973F787AB2B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41069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E1C883-CD08-8BA3-4B6A-A75DB1E58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9BFECD-4422-5DE7-1C71-9277F6C4FA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1DDC718-268C-D91D-4619-EF6E492CA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4C02-E9F2-42DB-846E-6CC806AA9227}" type="datetimeFigureOut">
              <a:rPr lang="ru-KZ" smtClean="0"/>
              <a:t>06/13/2025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2D4059-BB0E-78C5-ED01-9BE7AFF2A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A86FF5-63F6-28A4-9B05-458838BA8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569E-6CA2-4A7A-A754-CAC857E655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8884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17EFDB-897B-67DF-CB3C-F2BA005CC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BFA16DD-FFFF-9DF7-1C1A-9534F5E790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C8CE18-0F8C-451A-4862-B734CF397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4C02-E9F2-42DB-846E-6CC806AA9227}" type="datetimeFigureOut">
              <a:rPr lang="ru-KZ" smtClean="0"/>
              <a:t>06/13/2025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52FDE7-0206-F543-B57C-E327C4D9F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E31721-E59F-157C-9A24-35EA91D32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569E-6CA2-4A7A-A754-CAC857E655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90261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9815CDC-F9FE-9E68-4BAE-E41771F909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C8F565E-E98F-9E64-E5C1-DABDDD7E64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585E842-8F32-5E6F-7353-164EFA444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4C02-E9F2-42DB-846E-6CC806AA9227}" type="datetimeFigureOut">
              <a:rPr lang="ru-KZ" smtClean="0"/>
              <a:t>06/13/2025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A27EB58-C392-1097-1F62-A3937B90A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39BF347-4D0B-9707-626F-D15D72955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569E-6CA2-4A7A-A754-CAC857E655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72879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81B-7F50-4877-B16D-57243209025B}" type="datetime1">
              <a:rPr lang="en-US" smtClean="0"/>
              <a:t>6/13/2025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399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3145C7-FB43-0FAE-54AB-F2C55604E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A98F14-4783-1265-6B63-62CF76BF5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9C8BBF-7527-3B47-00C7-66A5E0E0D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4C02-E9F2-42DB-846E-6CC806AA9227}" type="datetimeFigureOut">
              <a:rPr lang="ru-KZ" smtClean="0"/>
              <a:t>06/13/2025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0497DA-3E1A-B617-3279-F059F60EE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A57167-AA2B-5697-6810-20B3A12C9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569E-6CA2-4A7A-A754-CAC857E655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95551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61F1C0-322D-2305-CEF5-38555A60F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5624DF7-ACB1-C576-9E31-10C0F3FB7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C062769-8214-25D6-074B-D4930A514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4C02-E9F2-42DB-846E-6CC806AA9227}" type="datetimeFigureOut">
              <a:rPr lang="ru-KZ" smtClean="0"/>
              <a:t>06/13/2025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5C3B18-871A-C21A-783C-CB4B2AD80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06126A-2C2D-4D70-6623-266E53326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569E-6CA2-4A7A-A754-CAC857E655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99350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CCD06F-F662-037B-F260-C2662ED91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48913F-AD11-0963-66D4-C7305D4625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48B1E32-00B4-13E1-53DD-C59B2AA642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54B5B84-4502-CA66-9552-971AD929C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4C02-E9F2-42DB-846E-6CC806AA9227}" type="datetimeFigureOut">
              <a:rPr lang="ru-KZ" smtClean="0"/>
              <a:t>06/13/2025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4D22871-5F1F-26BD-F00B-2A6CF3275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712743A-E3D1-9F17-2B77-F95168CA3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569E-6CA2-4A7A-A754-CAC857E655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13726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A2353F-1EBA-4E3B-DFDC-2F03A7ADF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A8A8576-C6C4-E545-FB24-15343A7DD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E2C8D2-5ACC-4E05-BFD8-1A089E2CDB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C692D0B-AFE9-AD03-3385-AB08F2A8B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F7E736B-EB70-3524-1A35-7CE268A5D5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CF8EA77-D94C-B2D0-3B55-3AEF3B28C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4C02-E9F2-42DB-846E-6CC806AA9227}" type="datetimeFigureOut">
              <a:rPr lang="ru-KZ" smtClean="0"/>
              <a:t>06/13/2025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5B4491D-19DB-C3A4-C0F1-A359E809C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6D49345-8250-61E4-5FC2-7C5B569DF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569E-6CA2-4A7A-A754-CAC857E655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5154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3EC654-26EB-A5D3-9BA7-69575AF5D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62AB738-0A87-0DF0-A1F1-7BE24D078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4C02-E9F2-42DB-846E-6CC806AA9227}" type="datetimeFigureOut">
              <a:rPr lang="ru-KZ" smtClean="0"/>
              <a:t>06/13/2025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41BC484-BBFA-DE2B-406B-17404FA82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43E0589-4E14-5390-75FD-0595424B7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569E-6CA2-4A7A-A754-CAC857E655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23804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ADFA63F-0514-488D-AEC8-F9A216710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4C02-E9F2-42DB-846E-6CC806AA9227}" type="datetimeFigureOut">
              <a:rPr lang="ru-KZ" smtClean="0"/>
              <a:t>06/13/2025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8583B46-9273-C9BC-C55A-F6FBA922B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92DE5B6-3E09-6651-FEA7-FF9CC4F42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569E-6CA2-4A7A-A754-CAC857E655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91854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0ED7CD-DB81-F37A-21DE-405D9473A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D10A32-97EA-98EF-5FFB-05646C744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F95B136-1D4C-63C3-F629-22CCD563F8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CF1DE53-9FDB-C8D1-2A43-802BB0230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4C02-E9F2-42DB-846E-6CC806AA9227}" type="datetimeFigureOut">
              <a:rPr lang="ru-KZ" smtClean="0"/>
              <a:t>06/13/2025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E355CD-90D3-F321-B58C-1B30D7E37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669FAF-2ABD-AD65-A473-52A54103F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569E-6CA2-4A7A-A754-CAC857E655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66172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E79F5E-AA72-B5F0-8F4A-2B87497A5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F4E79E2-917C-DF44-C4FD-1715A49082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5F7F20C-2A59-BD00-5B20-67E0B664A8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D06828C-CCF2-7A7C-F1F8-0BE31D52E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4C02-E9F2-42DB-846E-6CC806AA9227}" type="datetimeFigureOut">
              <a:rPr lang="ru-KZ" smtClean="0"/>
              <a:t>06/13/2025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F73F8C7-823E-DFF8-B948-EEF2D2D2F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9D441D-BF55-60F5-DF12-09213DD0C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2569E-6CA2-4A7A-A754-CAC857E655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67104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D94061-E1A4-2D66-452E-71FF1AA94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A4148F-AF42-3C0B-CD24-E08C05F822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ED8421-B02B-95C1-BCBE-9F417EB338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A74C02-E9F2-42DB-846E-6CC806AA9227}" type="datetimeFigureOut">
              <a:rPr lang="ru-KZ" smtClean="0"/>
              <a:t>06/13/2025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DD7A07-22B2-E69F-D152-380003B0FB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45DB4F-2A3C-743F-EC7E-13EC0BDF1B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82569E-6CA2-4A7A-A754-CAC857E655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70153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/>
          <p:cNvSpPr txBox="1">
            <a:spLocks/>
          </p:cNvSpPr>
          <p:nvPr/>
        </p:nvSpPr>
        <p:spPr>
          <a:xfrm>
            <a:off x="1784350" y="6542802"/>
            <a:ext cx="9144000" cy="462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>
              <a:spcBef>
                <a:spcPct val="0"/>
              </a:spcBef>
            </a:pPr>
            <a:r>
              <a:rPr lang="ru-RU" sz="1800" b="1" dirty="0">
                <a:solidFill>
                  <a:srgbClr val="235F99"/>
                </a:solidFill>
                <a:latin typeface="+mj-lt"/>
                <a:cs typeface="Arial" panose="020B0604020202020204" pitchFamily="34" charset="0"/>
              </a:rPr>
              <a:t>Астана </a:t>
            </a:r>
            <a:r>
              <a:rPr lang="kk-KZ" sz="1800" b="1" dirty="0">
                <a:solidFill>
                  <a:srgbClr val="235F99"/>
                </a:solidFill>
                <a:latin typeface="+mj-lt"/>
                <a:cs typeface="Arial" panose="020B0604020202020204" pitchFamily="34" charset="0"/>
              </a:rPr>
              <a:t>қ.</a:t>
            </a:r>
            <a:r>
              <a:rPr lang="ru-RU" sz="1800" b="1" dirty="0">
                <a:solidFill>
                  <a:srgbClr val="235F99"/>
                </a:solidFill>
                <a:latin typeface="+mj-lt"/>
                <a:cs typeface="Arial" panose="020B0604020202020204" pitchFamily="34" charset="0"/>
              </a:rPr>
              <a:t>, 2025 ж.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99393" y="4490380"/>
            <a:ext cx="8244114" cy="208964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88864" y="1913014"/>
            <a:ext cx="114031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Қазақстан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Республикасында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амбулаториялық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дәрілік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қамтамасыз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етуді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өзектендіру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3" name="object 6">
            <a:extLst>
              <a:ext uri="{FF2B5EF4-FFF2-40B4-BE49-F238E27FC236}">
                <a16:creationId xmlns:a16="http://schemas.microsoft.com/office/drawing/2014/main" id="{F9426D33-6BE6-5F1D-D20F-D8B060A8DADD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4354286" cy="1262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146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54BD8-9F78-42FB-9A53-7249EC2286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FF2B5EF4-FFF2-40B4-BE49-F238E27FC236}">
                <a16:creationId xmlns:a16="http://schemas.microsoft.com/office/drawing/2014/main" id="{48566C67-89BB-BFF4-44D7-B7F52D66B266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36576" y="-81874"/>
            <a:ext cx="2551176" cy="654960"/>
          </a:xfrm>
          <a:prstGeom prst="rect">
            <a:avLst/>
          </a:prstGeom>
        </p:spPr>
      </p:pic>
      <p:sp>
        <p:nvSpPr>
          <p:cNvPr id="18" name="object 5">
            <a:extLst>
              <a:ext uri="{FF2B5EF4-FFF2-40B4-BE49-F238E27FC236}">
                <a16:creationId xmlns:a16="http://schemas.microsoft.com/office/drawing/2014/main" id="{BD69F6B4-E40A-0AFA-7634-3DB7E2519B5D}"/>
              </a:ext>
            </a:extLst>
          </p:cNvPr>
          <p:cNvSpPr/>
          <p:nvPr/>
        </p:nvSpPr>
        <p:spPr>
          <a:xfrm>
            <a:off x="2266122" y="60179"/>
            <a:ext cx="9925878" cy="365125"/>
          </a:xfrm>
          <a:custGeom>
            <a:avLst/>
            <a:gdLst/>
            <a:ahLst/>
            <a:cxnLst/>
            <a:rect l="l" t="t" r="r" b="b"/>
            <a:pathLst>
              <a:path w="8068945" h="646430">
                <a:moveTo>
                  <a:pt x="8068492" y="0"/>
                </a:moveTo>
                <a:lnTo>
                  <a:pt x="0" y="0"/>
                </a:lnTo>
                <a:lnTo>
                  <a:pt x="423169" y="646419"/>
                </a:lnTo>
                <a:lnTo>
                  <a:pt x="8068492" y="646419"/>
                </a:lnTo>
                <a:lnTo>
                  <a:pt x="8068492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 anchor="ctr"/>
          <a:lstStyle/>
          <a:p>
            <a:pPr marL="53975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700" b="1" i="0" u="none" strike="noStrike" kern="1200" cap="none" spc="0" normalizeH="0" baseline="0" noProof="0" dirty="0">
                <a:ln>
                  <a:noFill/>
                </a:ln>
                <a:solidFill>
                  <a:srgbClr val="156082">
                    <a:lumMod val="50000"/>
                  </a:srgbClr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АМБУЛАТОРИЯЛЫҚ ДӘРІ-ДӘРМЕКПЕН ҚАМТАМАСЫЗ ЕТУ ТІЗБЕСІН ОҢТАЙЛАНДЫРУ</a:t>
            </a:r>
          </a:p>
        </p:txBody>
      </p:sp>
      <p:sp>
        <p:nvSpPr>
          <p:cNvPr id="45" name="Google Shape;396;p45">
            <a:extLst>
              <a:ext uri="{FF2B5EF4-FFF2-40B4-BE49-F238E27FC236}">
                <a16:creationId xmlns:a16="http://schemas.microsoft.com/office/drawing/2014/main" id="{C321B8D5-2AFE-9182-68D7-53DB9C7C43DC}"/>
              </a:ext>
            </a:extLst>
          </p:cNvPr>
          <p:cNvSpPr/>
          <p:nvPr/>
        </p:nvSpPr>
        <p:spPr>
          <a:xfrm rot="-5400000">
            <a:off x="2568801" y="3788328"/>
            <a:ext cx="445500" cy="335100"/>
          </a:xfrm>
          <a:prstGeom prst="downArrow">
            <a:avLst>
              <a:gd name="adj1" fmla="val 50000"/>
              <a:gd name="adj2" fmla="val 40013"/>
            </a:avLst>
          </a:prstGeom>
          <a:solidFill>
            <a:srgbClr val="C00000"/>
          </a:solidFill>
          <a:ln w="25400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endParaRPr sz="1050" b="0" i="0" u="none" strike="noStrike" cap="non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397;p45">
            <a:extLst>
              <a:ext uri="{FF2B5EF4-FFF2-40B4-BE49-F238E27FC236}">
                <a16:creationId xmlns:a16="http://schemas.microsoft.com/office/drawing/2014/main" id="{1EC96996-B0AB-DDC9-459B-316F18A829E2}"/>
              </a:ext>
            </a:extLst>
          </p:cNvPr>
          <p:cNvSpPr txBox="1">
            <a:spLocks/>
          </p:cNvSpPr>
          <p:nvPr/>
        </p:nvSpPr>
        <p:spPr>
          <a:xfrm>
            <a:off x="2975223" y="1505586"/>
            <a:ext cx="5181359" cy="5273165"/>
          </a:xfrm>
          <a:prstGeom prst="rect">
            <a:avLst/>
          </a:prstGeom>
          <a:ln>
            <a:solidFill>
              <a:srgbClr val="C00000"/>
            </a:solidFill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3700" indent="-2286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  <a:buAutoNum type="arabicPeriod"/>
            </a:pP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Ауруханадан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тыс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пневмония</a:t>
            </a: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2,3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Гастроэзофагальды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рефлюкс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ауруы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</a:t>
            </a:r>
            <a:r>
              <a:rPr lang="kk-KZ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ересектер</a:t>
            </a:r>
            <a:r>
              <a:rPr lang="en-US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және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балалар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</a:t>
            </a: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 Бас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сүйек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нервтерінің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зақымдануы</a:t>
            </a:r>
            <a:endParaRPr lang="ru-RU" sz="1050" b="1" dirty="0">
              <a:solidFill>
                <a:srgbClr val="001F5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Жедел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/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созылмалы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синусит</a:t>
            </a: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Жедел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/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созылмалы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іріңді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отит</a:t>
            </a: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7.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Жедел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/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созылмалы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кератит</a:t>
            </a: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8.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Жедел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/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созылмалы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блефарит / конъюнктивит / иридоциклит</a:t>
            </a: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9. Эритема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көп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формалы</a:t>
            </a:r>
            <a:endParaRPr lang="ru-RU" sz="1050" b="1" dirty="0">
              <a:solidFill>
                <a:srgbClr val="001F5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10.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Қуық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асты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безінің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гиперплазиясы</a:t>
            </a:r>
            <a:endParaRPr lang="ru-RU" sz="1050" b="1" dirty="0">
              <a:solidFill>
                <a:srgbClr val="001F5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11.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Сүт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безінің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қатерсіз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дисплазиясы</a:t>
            </a:r>
            <a:endParaRPr lang="ru-RU" sz="1050" b="1" dirty="0">
              <a:solidFill>
                <a:srgbClr val="001F5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12. Эндометриоз</a:t>
            </a: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13.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Несеп-жыныс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жүйесінің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созылмалы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инфекциялары</a:t>
            </a:r>
            <a:endParaRPr lang="ru-RU" sz="1050" b="1" dirty="0">
              <a:solidFill>
                <a:srgbClr val="001F5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14. Гастрит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және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дуоденит</a:t>
            </a: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15.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Созылмалы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панкреатит</a:t>
            </a: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16. Холецистит / Холангит</a:t>
            </a: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17.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Өт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тас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ауруы</a:t>
            </a:r>
            <a:endParaRPr lang="ru-RU" sz="1050" b="1" dirty="0">
              <a:solidFill>
                <a:srgbClr val="001F5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18. Мигрень</a:t>
            </a: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19.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Тригеминальды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жүйке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зақымдануы</a:t>
            </a:r>
            <a:endParaRPr lang="ru-RU" sz="1050" b="1" dirty="0">
              <a:solidFill>
                <a:srgbClr val="001F5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20. Гастроэнтерит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және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инфекциялық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шыққан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колит</a:t>
            </a: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21.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Желшешек</a:t>
            </a:r>
            <a:endParaRPr lang="ru-RU" sz="1050" b="1" dirty="0">
              <a:solidFill>
                <a:srgbClr val="001F5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22. Герпес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вирусынан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туындаған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инфекциялар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/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шингл</a:t>
            </a:r>
            <a:endParaRPr lang="ru-RU" sz="1050" b="1" dirty="0">
              <a:solidFill>
                <a:srgbClr val="001F5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23. Амебиаз, Лямблиоз, Лямблиоз, Трихомониаз</a:t>
            </a: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24. Аскаридоз Энтеробиоз Анкилостомидоз</a:t>
            </a: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25.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Есту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органдарының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қабыну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аурулары</a:t>
            </a:r>
            <a:endParaRPr lang="ru-RU" sz="1050" b="1" dirty="0">
              <a:solidFill>
                <a:srgbClr val="001F5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26.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Есекжем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және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эритема,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Ангиоэдема</a:t>
            </a:r>
            <a:endParaRPr lang="ru-RU" sz="1050" b="1" dirty="0">
              <a:solidFill>
                <a:srgbClr val="001F5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27.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Тері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және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тері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астындағы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тіндердің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инфекциясы</a:t>
            </a:r>
            <a:endParaRPr lang="ru-RU" sz="1050" b="1" dirty="0">
              <a:solidFill>
                <a:srgbClr val="001F5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28.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Жедел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/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созылмалы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тубулоинтерстициальды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нефрит</a:t>
            </a: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29.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Зәр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шығару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жолдарының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инфекциясы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цистит Уретрит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және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уретральды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синдром</a:t>
            </a: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30.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Несеп-жыныс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мүшелерінің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инфекциясы</a:t>
            </a:r>
            <a:endParaRPr lang="ru-RU" sz="1050" b="1" dirty="0">
              <a:solidFill>
                <a:srgbClr val="001F5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31. Синусит /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бадамша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бездер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мен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аденоидтардың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аурулары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балалар</a:t>
            </a:r>
            <a:endParaRPr lang="ru-RU" sz="1050" b="1" dirty="0">
              <a:solidFill>
                <a:srgbClr val="001F5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65100" algn="l" rtl="0" eaLnBrk="1" fontAlgn="t" latinLnBrk="0" hangingPunct="1"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1000"/>
            </a:pP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32.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Асқазан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және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12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елі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ішектің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ойық</a:t>
            </a:r>
            <a:r>
              <a:rPr lang="ru-RU" sz="105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05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жарасы</a:t>
            </a:r>
            <a:endParaRPr lang="ru-KZ" sz="1050" b="1" dirty="0">
              <a:solidFill>
                <a:srgbClr val="001F5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7" name="Google Shape;398;p45">
            <a:extLst>
              <a:ext uri="{FF2B5EF4-FFF2-40B4-BE49-F238E27FC236}">
                <a16:creationId xmlns:a16="http://schemas.microsoft.com/office/drawing/2014/main" id="{95DE0841-7B15-F2AF-92EC-25C9160C2F5D}"/>
              </a:ext>
            </a:extLst>
          </p:cNvPr>
          <p:cNvSpPr txBox="1">
            <a:spLocks/>
          </p:cNvSpPr>
          <p:nvPr/>
        </p:nvSpPr>
        <p:spPr>
          <a:xfrm>
            <a:off x="77046" y="1505587"/>
            <a:ext cx="2437554" cy="3862826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just">
              <a:buClr>
                <a:schemeClr val="dk1"/>
              </a:buClr>
              <a:buSzPts val="2970"/>
            </a:pP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Қазақстан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Республикасы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Денсаулық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сақтау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министрінің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 2025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жылғы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 16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сәуірдегі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 №38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бұйрығымен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 АДҚ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тізбесінен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 </a:t>
            </a:r>
            <a:r>
              <a:rPr lang="ru-RU" sz="1600" b="1" dirty="0" err="1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алып</a:t>
            </a:r>
            <a:r>
              <a:rPr lang="ru-RU" sz="16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 </a:t>
            </a:r>
            <a:r>
              <a:rPr lang="ru-RU" sz="1600" b="1" dirty="0" err="1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тасталды</a:t>
            </a:r>
            <a:r>
              <a:rPr lang="ru-RU" sz="16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: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-</a:t>
            </a:r>
          </a:p>
          <a:p>
            <a:pPr algn="just">
              <a:buClr>
                <a:schemeClr val="dk1"/>
              </a:buClr>
              <a:buSzPts val="2970"/>
            </a:pPr>
            <a:r>
              <a:rPr lang="ru-RU" sz="16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32 нозология  (31 </a:t>
            </a:r>
            <a:r>
              <a:rPr lang="ru-RU" sz="1600" dirty="0" err="1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қайталанбайды</a:t>
            </a:r>
            <a:r>
              <a:rPr lang="ru-RU" sz="16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); </a:t>
            </a:r>
          </a:p>
          <a:p>
            <a:pPr algn="just">
              <a:buClr>
                <a:schemeClr val="dk1"/>
              </a:buClr>
              <a:buSzPts val="2970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(1 ТМККК, 12 </a:t>
            </a:r>
            <a:r>
              <a:rPr lang="ru-RU" sz="1600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МӘМС ерес.,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19 МӘМС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балалар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)-110 ДЗ </a:t>
            </a:r>
            <a:r>
              <a:rPr lang="ru-RU" sz="1600" dirty="0" err="1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позициясы</a:t>
            </a:r>
            <a:r>
              <a:rPr lang="ru-RU" sz="16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 (22 </a:t>
            </a:r>
            <a:r>
              <a:rPr lang="ru-RU" sz="1600" dirty="0" err="1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бірегей</a:t>
            </a:r>
            <a:r>
              <a:rPr lang="ru-RU" sz="16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 </a:t>
            </a:r>
            <a:r>
              <a:rPr lang="kk-KZ" sz="16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ХПА</a:t>
            </a:r>
            <a:r>
              <a:rPr lang="en-US" sz="16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)</a:t>
            </a:r>
            <a:endParaRPr lang="ru-RU" sz="1600" dirty="0">
              <a:solidFill>
                <a:srgbClr val="FF0000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Tahoma"/>
            </a:endParaRPr>
          </a:p>
        </p:txBody>
      </p:sp>
      <p:sp>
        <p:nvSpPr>
          <p:cNvPr id="13" name="Google Shape;397;p45">
            <a:extLst>
              <a:ext uri="{FF2B5EF4-FFF2-40B4-BE49-F238E27FC236}">
                <a16:creationId xmlns:a16="http://schemas.microsoft.com/office/drawing/2014/main" id="{A786D351-CB46-306E-EE3D-DEE9BEDBC4D2}"/>
              </a:ext>
            </a:extLst>
          </p:cNvPr>
          <p:cNvSpPr txBox="1">
            <a:spLocks/>
          </p:cNvSpPr>
          <p:nvPr/>
        </p:nvSpPr>
        <p:spPr>
          <a:xfrm>
            <a:off x="8665318" y="1511918"/>
            <a:ext cx="3405449" cy="5220767"/>
          </a:xfrm>
          <a:prstGeom prst="rect">
            <a:avLst/>
          </a:prstGeom>
          <a:ln>
            <a:solidFill>
              <a:srgbClr val="C00000"/>
            </a:solidFill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65100" fontAlgn="t">
              <a:buClr>
                <a:srgbClr val="001F5F"/>
              </a:buClr>
              <a:buSzPts val="1000"/>
            </a:pP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1.Жедел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жағдайлар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эпидемиологиялық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деректердің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болмауына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байланысты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қажеттілікті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есептеу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мүмкін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емес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пациенттер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саны);</a:t>
            </a:r>
          </a:p>
          <a:p>
            <a:pPr marL="165100" fontAlgn="t">
              <a:buClr>
                <a:srgbClr val="001F5F"/>
              </a:buClr>
              <a:buSzPts val="1000"/>
            </a:pP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2,3,4. Нозология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өлімге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өмір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сүру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ұзақтығына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және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ерте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мүгедектікке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әсер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етпейді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;</a:t>
            </a:r>
          </a:p>
          <a:p>
            <a:pPr marL="165100" fontAlgn="t">
              <a:buClr>
                <a:srgbClr val="001F5F"/>
              </a:buClr>
              <a:buSzPts val="1000"/>
            </a:pP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5-8.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Жедел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жағдайлар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эпидемиологиялық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деректердің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болмауына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байланысты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қажеттілікті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есептеу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мүмкін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емес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пациенттер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саны);</a:t>
            </a:r>
          </a:p>
          <a:p>
            <a:pPr marL="165100" fontAlgn="t">
              <a:buClr>
                <a:srgbClr val="001F5F"/>
              </a:buClr>
              <a:buSzPts val="1000"/>
            </a:pP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9-16. Нозология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өлімге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өмір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сүру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ұзақтығына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және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ерте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мүгедектікке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әсер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етпейді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;</a:t>
            </a:r>
          </a:p>
          <a:p>
            <a:pPr marL="165100" fontAlgn="t">
              <a:buClr>
                <a:srgbClr val="001F5F"/>
              </a:buClr>
              <a:buSzPts val="1000"/>
            </a:pP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17.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хирургиялық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емдеу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қажет</a:t>
            </a:r>
            <a:endParaRPr lang="ru-RU" sz="1200" b="1" dirty="0">
              <a:solidFill>
                <a:srgbClr val="001F5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65100" fontAlgn="t">
              <a:buClr>
                <a:srgbClr val="001F5F"/>
              </a:buClr>
              <a:buSzPts val="1000"/>
            </a:pP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18-31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жедел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жағдайлар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эпидемиологиялық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деректердің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болмауына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байланысты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қажеттілікті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есептеу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мүмкін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емес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пациенттер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саны).</a:t>
            </a:r>
          </a:p>
          <a:p>
            <a:pPr marL="165100" fontAlgn="t">
              <a:buClr>
                <a:srgbClr val="001F5F"/>
              </a:buClr>
              <a:buSzPts val="1000"/>
            </a:pP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32.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өлім-жітімге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өмір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сүру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ұзақтығына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және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ерте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мүгедектікке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әсер</a:t>
            </a:r>
            <a:r>
              <a:rPr lang="ru-RU" sz="1200" b="1" dirty="0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rgbClr val="001F5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етпейді</a:t>
            </a:r>
            <a:endParaRPr lang="ru-KZ" sz="1200" b="1" dirty="0">
              <a:solidFill>
                <a:srgbClr val="001F5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6" name="Google Shape;397;p45">
            <a:extLst>
              <a:ext uri="{FF2B5EF4-FFF2-40B4-BE49-F238E27FC236}">
                <a16:creationId xmlns:a16="http://schemas.microsoft.com/office/drawing/2014/main" id="{F9A3915D-CC90-4173-60EB-F00C4B2F47D6}"/>
              </a:ext>
            </a:extLst>
          </p:cNvPr>
          <p:cNvSpPr txBox="1">
            <a:spLocks/>
          </p:cNvSpPr>
          <p:nvPr/>
        </p:nvSpPr>
        <p:spPr>
          <a:xfrm>
            <a:off x="2975223" y="804476"/>
            <a:ext cx="5181359" cy="491637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solidFill>
              <a:schemeClr val="accent1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65100" algn="l" rtl="0">
              <a:buClr>
                <a:srgbClr val="001F5F"/>
              </a:buClr>
              <a:buSzPts val="1000"/>
            </a:pPr>
            <a:r>
              <a:rPr lang="ru-RU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НОЗОЛОГИЯСЫ</a:t>
            </a:r>
          </a:p>
        </p:txBody>
      </p:sp>
      <p:sp>
        <p:nvSpPr>
          <p:cNvPr id="17" name="Google Shape;397;p45">
            <a:extLst>
              <a:ext uri="{FF2B5EF4-FFF2-40B4-BE49-F238E27FC236}">
                <a16:creationId xmlns:a16="http://schemas.microsoft.com/office/drawing/2014/main" id="{C9C88FEC-FDBC-2ECD-D8F0-F0D899D61325}"/>
              </a:ext>
            </a:extLst>
          </p:cNvPr>
          <p:cNvSpPr txBox="1">
            <a:spLocks/>
          </p:cNvSpPr>
          <p:nvPr/>
        </p:nvSpPr>
        <p:spPr>
          <a:xfrm>
            <a:off x="8680065" y="804476"/>
            <a:ext cx="3405449" cy="491637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solidFill>
              <a:schemeClr val="accent1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65100" algn="l" rtl="0">
              <a:buClr>
                <a:srgbClr val="001F5F"/>
              </a:buClr>
              <a:buSzPts val="1000"/>
            </a:pPr>
            <a:r>
              <a:rPr lang="ru-RU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НЕ</a:t>
            </a:r>
            <a:r>
              <a:rPr lang="kk-KZ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Tahoma"/>
              </a:rPr>
              <a:t>ГІЗДЕМЕСІ</a:t>
            </a:r>
            <a:endParaRPr lang="ru-RU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Tahoma"/>
            </a:endParaRPr>
          </a:p>
        </p:txBody>
      </p:sp>
      <p:sp>
        <p:nvSpPr>
          <p:cNvPr id="19" name="Google Shape;396;p45">
            <a:extLst>
              <a:ext uri="{FF2B5EF4-FFF2-40B4-BE49-F238E27FC236}">
                <a16:creationId xmlns:a16="http://schemas.microsoft.com/office/drawing/2014/main" id="{834D61AB-D3DD-1CE8-68C8-31896A811550}"/>
              </a:ext>
            </a:extLst>
          </p:cNvPr>
          <p:cNvSpPr/>
          <p:nvPr/>
        </p:nvSpPr>
        <p:spPr>
          <a:xfrm rot="-5400000">
            <a:off x="8188200" y="3788328"/>
            <a:ext cx="445500" cy="335100"/>
          </a:xfrm>
          <a:prstGeom prst="downArrow">
            <a:avLst>
              <a:gd name="adj1" fmla="val 50000"/>
              <a:gd name="adj2" fmla="val 40013"/>
            </a:avLst>
          </a:prstGeom>
          <a:solidFill>
            <a:srgbClr val="C00000"/>
          </a:solidFill>
          <a:ln w="25400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endParaRPr sz="1050" b="0" i="0" u="none" strike="noStrike" cap="non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Номер слайда 13">
            <a:extLst>
              <a:ext uri="{FF2B5EF4-FFF2-40B4-BE49-F238E27FC236}">
                <a16:creationId xmlns:a16="http://schemas.microsoft.com/office/drawing/2014/main" id="{BE9D5BA0-69BC-3A97-98EC-273CA08123E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9372006" y="6413627"/>
            <a:ext cx="2743200" cy="365125"/>
          </a:xfrm>
        </p:spPr>
        <p:txBody>
          <a:bodyPr/>
          <a:lstStyle/>
          <a:p>
            <a:fld id="{B6F15528-21DE-4FAA-801E-634DDDAF4B2B}" type="slidenum">
              <a:rPr lang="ru-KZ" smtClean="0"/>
              <a:t>2</a:t>
            </a:fld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957755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1BA5C-E683-DA60-3827-A99720D8E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CA0D08B1-E69E-9918-0C39-A82B138D77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070499"/>
              </p:ext>
            </p:extLst>
          </p:nvPr>
        </p:nvGraphicFramePr>
        <p:xfrm>
          <a:off x="276225" y="567357"/>
          <a:ext cx="11649075" cy="64897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333875">
                  <a:extLst>
                    <a:ext uri="{9D8B030D-6E8A-4147-A177-3AD203B41FA5}">
                      <a16:colId xmlns:a16="http://schemas.microsoft.com/office/drawing/2014/main" val="3210633806"/>
                    </a:ext>
                  </a:extLst>
                </a:gridCol>
                <a:gridCol w="7315200">
                  <a:extLst>
                    <a:ext uri="{9D8B030D-6E8A-4147-A177-3AD203B41FA5}">
                      <a16:colId xmlns:a16="http://schemas.microsoft.com/office/drawing/2014/main" val="9291112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150" dirty="0">
                          <a:solidFill>
                            <a:schemeClr val="bg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АЛЫНЫП ТАСТАЛҒАН БІРЕГЕЙ ДӘРІЛІК ЗАТТАР ХПА</a:t>
                      </a:r>
                      <a:endParaRPr lang="ru-KZ" sz="115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50" dirty="0">
                          <a:solidFill>
                            <a:schemeClr val="bg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НОЗОЛОГИЯСЫ</a:t>
                      </a:r>
                      <a:endParaRPr lang="ru-KZ" sz="115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391715"/>
                  </a:ext>
                </a:extLst>
              </a:tr>
              <a:tr h="187814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KZ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Албендазол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KZ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Ацикловир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Висмут </a:t>
                      </a:r>
                      <a:r>
                        <a:rPr lang="ru-RU" sz="1150" kern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трикалий</a:t>
                      </a:r>
                      <a:r>
                        <a:rPr lang="ru-RU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150" kern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дицитраты</a:t>
                      </a:r>
                      <a:endParaRPr lang="ru-RU" sz="1150" kern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150" kern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Сусыз</a:t>
                      </a:r>
                      <a:r>
                        <a:rPr lang="ru-RU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глюкоза, натрий </a:t>
                      </a:r>
                      <a:r>
                        <a:rPr lang="ru-RU" sz="1150" kern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хлориді</a:t>
                      </a:r>
                      <a:r>
                        <a:rPr lang="ru-RU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, калий </a:t>
                      </a:r>
                      <a:r>
                        <a:rPr lang="ru-RU" sz="1150" kern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хлориді</a:t>
                      </a:r>
                      <a:r>
                        <a:rPr lang="ru-RU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, натрий цитраты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KZ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Диеногест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KZ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Доксазозин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KZ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Домперидон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KZ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Дутастерид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KZ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Левамизол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KZ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Левоноргестрел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KZ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Мебендазол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KZ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Метронидазол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KZ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Нитрофурантоин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KZ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Ондансетрон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KZ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Офлоксацин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KZ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Ранитидин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KZ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Суматриптан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KZ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Фамотидин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KZ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Хлорамфеникол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KZ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Хлоропирамин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KZ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Цефиксим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KZ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Эзомепразол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93700" indent="-2286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  <a:buAutoNum type="arabicPeriod"/>
                      </a:pPr>
                      <a:r>
                        <a:rPr lang="ru-RU" sz="115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Ауруханадан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тыс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пневмония</a:t>
                      </a: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2,3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Гастроэзофагальды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рефлюкс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ауруы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(</a:t>
                      </a:r>
                      <a:r>
                        <a:rPr lang="kk-KZ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ересектер</a:t>
                      </a:r>
                      <a:r>
                        <a:rPr lang="en-US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және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балалар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)</a:t>
                      </a: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4. Бас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сүйек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нервтерінің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зақымдануы</a:t>
                      </a:r>
                      <a:endParaRPr lang="ru-RU" sz="1200" b="1" dirty="0">
                        <a:solidFill>
                          <a:srgbClr val="001F5F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5.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Жедел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/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созылмалы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синусит</a:t>
                      </a: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6.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Жедел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/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созылмалы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іріңді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отит</a:t>
                      </a: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7.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Жедел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/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созылмалы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кератит</a:t>
                      </a: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8.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Жедел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/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созылмалы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блефарит / конъюнктивит / иридоциклит</a:t>
                      </a: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9. Эритема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көп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формалы</a:t>
                      </a:r>
                      <a:endParaRPr lang="ru-RU" sz="1200" b="1" dirty="0">
                        <a:solidFill>
                          <a:srgbClr val="001F5F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10.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Қуық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асты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безінің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гиперплазиясы</a:t>
                      </a:r>
                      <a:endParaRPr lang="ru-RU" sz="1200" b="1" dirty="0">
                        <a:solidFill>
                          <a:srgbClr val="001F5F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11.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Сүт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безінің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қатерсіз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дисплазиясы</a:t>
                      </a:r>
                      <a:endParaRPr lang="ru-RU" sz="1200" b="1" dirty="0">
                        <a:solidFill>
                          <a:srgbClr val="001F5F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12. Эндометриоз</a:t>
                      </a: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13.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Несеп-жыныс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жүйесінің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созылмалы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инфекциялары</a:t>
                      </a:r>
                      <a:endParaRPr lang="ru-RU" sz="1200" b="1" dirty="0">
                        <a:solidFill>
                          <a:srgbClr val="001F5F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14. Гастрит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және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дуоденит</a:t>
                      </a: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15.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Созылмалы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панкреатит</a:t>
                      </a: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16. Холецистит / Холангит</a:t>
                      </a: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17.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Өт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тас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ауруы</a:t>
                      </a:r>
                      <a:endParaRPr lang="ru-RU" sz="1200" b="1" dirty="0">
                        <a:solidFill>
                          <a:srgbClr val="001F5F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18. Мигрень</a:t>
                      </a: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19.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Тригеминальды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жүйке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зақымдануы</a:t>
                      </a:r>
                      <a:endParaRPr lang="ru-RU" sz="1200" b="1" dirty="0">
                        <a:solidFill>
                          <a:srgbClr val="001F5F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20. Гастроэнтерит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және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инфекциялық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шыққан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колит</a:t>
                      </a: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21.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Желшешек</a:t>
                      </a:r>
                      <a:endParaRPr lang="ru-RU" sz="1200" b="1" dirty="0">
                        <a:solidFill>
                          <a:srgbClr val="001F5F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22. Герпес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вирусынан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туындаған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инфекциялар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/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шингл</a:t>
                      </a:r>
                      <a:endParaRPr lang="ru-RU" sz="1200" b="1" dirty="0">
                        <a:solidFill>
                          <a:srgbClr val="001F5F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23. Амебиаз, Лямблиоз, Лямблиоз, Трихомониаз</a:t>
                      </a: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24. Аскаридоз Энтеробиоз Анкилостомидоз</a:t>
                      </a: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25.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Есту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органдарының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қабыну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аурулары</a:t>
                      </a:r>
                      <a:endParaRPr lang="ru-RU" sz="1200" b="1" dirty="0">
                        <a:solidFill>
                          <a:srgbClr val="001F5F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26.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Есекжем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және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эритема,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Ангиоэдема</a:t>
                      </a:r>
                      <a:endParaRPr lang="ru-RU" sz="1200" b="1" dirty="0">
                        <a:solidFill>
                          <a:srgbClr val="001F5F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27.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Тері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және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тері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астындағы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тіндердің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инфекциясы</a:t>
                      </a:r>
                      <a:endParaRPr lang="ru-RU" sz="1200" b="1" dirty="0">
                        <a:solidFill>
                          <a:srgbClr val="001F5F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28.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Жедел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/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созылмалы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тубулоинтерстициальды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нефрит</a:t>
                      </a: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29.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Зәр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шығару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жолдарының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инфекциясы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цистит Уретрит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және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уретральды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синдром</a:t>
                      </a: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30.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Несеп-жыныс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мүшелерінің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инфекциясы</a:t>
                      </a:r>
                      <a:endParaRPr lang="ru-RU" sz="1200" b="1" dirty="0">
                        <a:solidFill>
                          <a:srgbClr val="001F5F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16510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31. Синусит /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бадамша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бездер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мен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аденоидтардың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балалар</a:t>
                      </a:r>
                      <a:endParaRPr lang="ru-RU" sz="1200" b="1" dirty="0">
                        <a:solidFill>
                          <a:srgbClr val="001F5F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аурулары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</a:p>
                    <a:p>
                      <a:pPr marL="16510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1F5F"/>
                        </a:buClr>
                        <a:buSzPts val="1000"/>
                      </a:pP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32.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Асқазан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және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12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елі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ішектің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ойық</a:t>
                      </a:r>
                      <a:r>
                        <a:rPr lang="ru-RU" sz="1200" b="1" dirty="0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001F5F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жарасы</a:t>
                      </a:r>
                      <a:endParaRPr lang="ru-KZ" sz="1200" b="1" dirty="0">
                        <a:solidFill>
                          <a:srgbClr val="001F5F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endParaRPr lang="ru-KZ" sz="1150" kern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7680824"/>
                  </a:ext>
                </a:extLst>
              </a:tr>
            </a:tbl>
          </a:graphicData>
        </a:graphic>
      </p:graphicFrame>
      <p:pic>
        <p:nvPicPr>
          <p:cNvPr id="3" name="object 3">
            <a:extLst>
              <a:ext uri="{FF2B5EF4-FFF2-40B4-BE49-F238E27FC236}">
                <a16:creationId xmlns:a16="http://schemas.microsoft.com/office/drawing/2014/main" id="{8A8658AB-BADB-78D1-4391-A5C201CFD09B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36576" y="-81874"/>
            <a:ext cx="2551176" cy="654960"/>
          </a:xfrm>
          <a:prstGeom prst="rect">
            <a:avLst/>
          </a:prstGeom>
        </p:spPr>
      </p:pic>
      <p:sp>
        <p:nvSpPr>
          <p:cNvPr id="5" name="object 5">
            <a:extLst>
              <a:ext uri="{FF2B5EF4-FFF2-40B4-BE49-F238E27FC236}">
                <a16:creationId xmlns:a16="http://schemas.microsoft.com/office/drawing/2014/main" id="{307F9329-8F03-7524-40CB-11F79C92A5E6}"/>
              </a:ext>
            </a:extLst>
          </p:cNvPr>
          <p:cNvSpPr/>
          <p:nvPr/>
        </p:nvSpPr>
        <p:spPr>
          <a:xfrm>
            <a:off x="2266122" y="60179"/>
            <a:ext cx="9925878" cy="365125"/>
          </a:xfrm>
          <a:custGeom>
            <a:avLst/>
            <a:gdLst/>
            <a:ahLst/>
            <a:cxnLst/>
            <a:rect l="l" t="t" r="r" b="b"/>
            <a:pathLst>
              <a:path w="8068945" h="646430">
                <a:moveTo>
                  <a:pt x="8068492" y="0"/>
                </a:moveTo>
                <a:lnTo>
                  <a:pt x="0" y="0"/>
                </a:lnTo>
                <a:lnTo>
                  <a:pt x="423169" y="646419"/>
                </a:lnTo>
                <a:lnTo>
                  <a:pt x="8068492" y="646419"/>
                </a:lnTo>
                <a:lnTo>
                  <a:pt x="8068492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 anchor="ctr"/>
          <a:lstStyle/>
          <a:p>
            <a:pPr marL="53975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700" b="1" i="0" u="none" strike="noStrike" kern="1200" cap="none" spc="0" normalizeH="0" baseline="0" noProof="0" dirty="0">
                <a:ln>
                  <a:noFill/>
                </a:ln>
                <a:solidFill>
                  <a:srgbClr val="156082">
                    <a:lumMod val="50000"/>
                  </a:srgbClr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АМБУЛАТОРИЯЛЫҚ ДӘРІ-ДӘРМЕКПЕН ҚАМТАМАСЫЗ ЕТУ ТІЗБЕСІН ОҢТАЙЛАНДЫРУ</a:t>
            </a:r>
          </a:p>
        </p:txBody>
      </p:sp>
    </p:spTree>
    <p:extLst>
      <p:ext uri="{BB962C8B-B14F-4D97-AF65-F5344CB8AC3E}">
        <p14:creationId xmlns:p14="http://schemas.microsoft.com/office/powerpoint/2010/main" val="4030440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ADABF4B8-D4CB-6A96-8551-F65749FE72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279399"/>
              </p:ext>
            </p:extLst>
          </p:nvPr>
        </p:nvGraphicFramePr>
        <p:xfrm>
          <a:off x="325399" y="1340616"/>
          <a:ext cx="11655499" cy="60471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1655499">
                  <a:extLst>
                    <a:ext uri="{9D8B030D-6E8A-4147-A177-3AD203B41FA5}">
                      <a16:colId xmlns:a16="http://schemas.microsoft.com/office/drawing/2014/main" val="1773824437"/>
                    </a:ext>
                  </a:extLst>
                </a:gridCol>
              </a:tblGrid>
              <a:tr h="6047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1.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Тегін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медициналық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көмектің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кепілдік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берілген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көлемі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шеңберіндегі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дәрілік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заттар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345559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7ED268CD-0AE5-22DE-1501-F58888CD57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3885644"/>
              </p:ext>
            </p:extLst>
          </p:nvPr>
        </p:nvGraphicFramePr>
        <p:xfrm>
          <a:off x="325400" y="1622323"/>
          <a:ext cx="11655499" cy="4485818"/>
        </p:xfrm>
        <a:graphic>
          <a:graphicData uri="http://schemas.openxmlformats.org/drawingml/2006/table">
            <a:tbl>
              <a:tblPr firstRow="1">
                <a:tableStyleId>{21E4AEA4-8DFA-4A89-87EB-49C32662AFE0}</a:tableStyleId>
              </a:tblPr>
              <a:tblGrid>
                <a:gridCol w="276224">
                  <a:extLst>
                    <a:ext uri="{9D8B030D-6E8A-4147-A177-3AD203B41FA5}">
                      <a16:colId xmlns:a16="http://schemas.microsoft.com/office/drawing/2014/main" val="3729593428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3271307999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270429772"/>
                    </a:ext>
                  </a:extLst>
                </a:gridCol>
                <a:gridCol w="866775">
                  <a:extLst>
                    <a:ext uri="{9D8B030D-6E8A-4147-A177-3AD203B41FA5}">
                      <a16:colId xmlns:a16="http://schemas.microsoft.com/office/drawing/2014/main" val="2398844340"/>
                    </a:ext>
                  </a:extLst>
                </a:gridCol>
                <a:gridCol w="1381125">
                  <a:extLst>
                    <a:ext uri="{9D8B030D-6E8A-4147-A177-3AD203B41FA5}">
                      <a16:colId xmlns:a16="http://schemas.microsoft.com/office/drawing/2014/main" val="1350423197"/>
                    </a:ext>
                  </a:extLst>
                </a:gridCol>
                <a:gridCol w="6448425">
                  <a:extLst>
                    <a:ext uri="{9D8B030D-6E8A-4147-A177-3AD203B41FA5}">
                      <a16:colId xmlns:a16="http://schemas.microsoft.com/office/drawing/2014/main" val="920345784"/>
                    </a:ext>
                  </a:extLst>
                </a:gridCol>
                <a:gridCol w="1282775">
                  <a:extLst>
                    <a:ext uri="{9D8B030D-6E8A-4147-A177-3AD203B41FA5}">
                      <a16:colId xmlns:a16="http://schemas.microsoft.com/office/drawing/2014/main" val="1651955163"/>
                    </a:ext>
                  </a:extLst>
                </a:gridCol>
              </a:tblGrid>
              <a:tr h="380783"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Психикалық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және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мінез-құлық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бұзылыстары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3206300"/>
                  </a:ext>
                </a:extLst>
              </a:tr>
              <a:tr h="189004">
                <a:tc rowSpan="1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5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46 </a:t>
                      </a:r>
                      <a:endParaRPr lang="ru-KZ" sz="9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1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F00-F99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1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Психикалық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аурулар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Динамикалық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бақылаудан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тұратын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барлық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санаттар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Барлық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кезеңдер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мен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ауырлық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дәрежелері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Тригексифенидил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, таблетка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N04AA01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1201589"/>
                  </a:ext>
                </a:extLst>
              </a:tr>
              <a:tr h="189004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Хлорпромазин, таблетка</a:t>
                      </a:r>
                      <a:endParaRPr lang="ru-KZ" sz="120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N05AA01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215484"/>
                  </a:ext>
                </a:extLst>
              </a:tr>
              <a:tr h="189004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Левомепромазин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, таблетка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N05AA02</a:t>
                      </a:r>
                      <a:endParaRPr lang="ru-KZ" sz="120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3842750"/>
                  </a:ext>
                </a:extLst>
              </a:tr>
              <a:tr h="189004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Трифлуоперазин, таблетка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N05AB06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033135"/>
                  </a:ext>
                </a:extLst>
              </a:tr>
              <a:tr h="245103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Галоперидол,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таблеткалар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,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инъекцияға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арналған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май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ерітіндісі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N05AD01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6583269"/>
                  </a:ext>
                </a:extLst>
              </a:tr>
              <a:tr h="189004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Клозапин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, таблетка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N05AH02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70597"/>
                  </a:ext>
                </a:extLst>
              </a:tr>
              <a:tr h="189004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Оланзапин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, таблетка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N05AH03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24427"/>
                  </a:ext>
                </a:extLst>
              </a:tr>
              <a:tr h="444675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Рисперидон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,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таблеткалар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,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бұлшықет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ішіне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ұзақ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әсер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ету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үшін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суспензия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дайындауға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арналған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ұнтақ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,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ішуге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арналған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ерітінді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N05AX08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173305"/>
                  </a:ext>
                </a:extLst>
              </a:tr>
              <a:tr h="37761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Ұзақ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әсер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ететін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бұлшықет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ішіне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енгізуге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арналған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палиперидон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,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таблеткалар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, суспензия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N05AX13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9279379"/>
                  </a:ext>
                </a:extLst>
              </a:tr>
              <a:tr h="189004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Диазепам, таблетка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N05BA01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321335"/>
                  </a:ext>
                </a:extLst>
              </a:tr>
              <a:tr h="189004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Амитриптилин, таблетка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N06AA09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679770"/>
                  </a:ext>
                </a:extLst>
              </a:tr>
              <a:tr h="301961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Венлафаксин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, таблетка, капсула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N06AX16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999161"/>
                  </a:ext>
                </a:extLst>
              </a:tr>
              <a:tr h="21966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kern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Амисульприд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, </a:t>
                      </a:r>
                      <a:r>
                        <a:rPr lang="ru-RU" sz="1200" b="1" kern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ішуге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kern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арналған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b="1" kern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ерітінді</a:t>
                      </a:r>
                      <a:endParaRPr lang="ru-KZ" sz="1200" b="1" kern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N05AL05</a:t>
                      </a:r>
                      <a:endParaRPr lang="ru-KZ" sz="1200" b="1" kern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241459"/>
                  </a:ext>
                </a:extLst>
              </a:tr>
              <a:tr h="1003986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Ересектер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Опиоидты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агонистердің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демеуші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еміне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жататын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пациенттер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Метадон,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ауызша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қолдануға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арналған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ерітінді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N07BC02</a:t>
                      </a:r>
                      <a:endParaRPr lang="ru-KZ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5615719"/>
                  </a:ext>
                </a:extLst>
              </a:tr>
            </a:tbl>
          </a:graphicData>
        </a:graphic>
      </p:graphicFrame>
      <p:sp>
        <p:nvSpPr>
          <p:cNvPr id="2" name="object 5">
            <a:extLst>
              <a:ext uri="{FF2B5EF4-FFF2-40B4-BE49-F238E27FC236}">
                <a16:creationId xmlns:a16="http://schemas.microsoft.com/office/drawing/2014/main" id="{12E56415-C925-BDF1-5605-BEFF0AD7B210}"/>
              </a:ext>
            </a:extLst>
          </p:cNvPr>
          <p:cNvSpPr/>
          <p:nvPr/>
        </p:nvSpPr>
        <p:spPr>
          <a:xfrm>
            <a:off x="2266122" y="60179"/>
            <a:ext cx="9925878" cy="365125"/>
          </a:xfrm>
          <a:custGeom>
            <a:avLst/>
            <a:gdLst/>
            <a:ahLst/>
            <a:cxnLst/>
            <a:rect l="l" t="t" r="r" b="b"/>
            <a:pathLst>
              <a:path w="8068945" h="646430">
                <a:moveTo>
                  <a:pt x="8068492" y="0"/>
                </a:moveTo>
                <a:lnTo>
                  <a:pt x="0" y="0"/>
                </a:lnTo>
                <a:lnTo>
                  <a:pt x="423169" y="646419"/>
                </a:lnTo>
                <a:lnTo>
                  <a:pt x="8068492" y="646419"/>
                </a:lnTo>
                <a:lnTo>
                  <a:pt x="8068492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 anchor="ctr"/>
          <a:lstStyle/>
          <a:p>
            <a:pPr marL="53975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700" b="1" i="0" u="none" strike="noStrike" kern="1200" cap="none" spc="0" normalizeH="0" baseline="0" noProof="0" dirty="0">
                <a:ln>
                  <a:noFill/>
                </a:ln>
                <a:solidFill>
                  <a:srgbClr val="156082">
                    <a:lumMod val="50000"/>
                  </a:srgbClr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АМБУЛАТОРИЯЛЫҚ ДӘРІ-ДӘРМЕКПЕН ҚАМТАМАСЫЗ ЕТУ ТІЗБЕСІН ОҢТАЙЛАНДЫРУ</a:t>
            </a:r>
          </a:p>
        </p:txBody>
      </p:sp>
      <p:pic>
        <p:nvPicPr>
          <p:cNvPr id="3" name="object 3">
            <a:extLst>
              <a:ext uri="{FF2B5EF4-FFF2-40B4-BE49-F238E27FC236}">
                <a16:creationId xmlns:a16="http://schemas.microsoft.com/office/drawing/2014/main" id="{B28FAF64-B5B1-0C78-A8E1-DAAD9F53110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36576" y="-81874"/>
            <a:ext cx="2551176" cy="65496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33BBD46-07CE-53AC-BE66-04D69BC75747}"/>
              </a:ext>
            </a:extLst>
          </p:cNvPr>
          <p:cNvSpPr txBox="1"/>
          <p:nvPr/>
        </p:nvSpPr>
        <p:spPr>
          <a:xfrm>
            <a:off x="315875" y="638251"/>
            <a:ext cx="11655499" cy="60471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ҚР Премьер-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министрі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О. А.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Бектеновтің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тапсырмасы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негізінде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Қазақстан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Республикасы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Денсаулық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сақтау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министрінің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2025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жылғы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19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мамырдағы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№ 46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бұйрығымен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АДҚ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тізбесіне</a:t>
            </a:r>
            <a:r>
              <a:rPr lang="kk-KZ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kk-KZ" sz="16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ЕНГІЗІЛГЕН:</a:t>
            </a:r>
            <a:endParaRPr lang="ru-KZ" sz="1400" b="1" dirty="0">
              <a:solidFill>
                <a:schemeClr val="accent6">
                  <a:lumMod val="50000"/>
                </a:schemeClr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49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9EF88-A866-1703-B7F9-5C7CFC681F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5C1CE31-D8D4-4D63-E75D-8D1880B78A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654529"/>
              </p:ext>
            </p:extLst>
          </p:nvPr>
        </p:nvGraphicFramePr>
        <p:xfrm>
          <a:off x="309596" y="1834090"/>
          <a:ext cx="5754039" cy="3657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754039">
                  <a:extLst>
                    <a:ext uri="{9D8B030D-6E8A-4147-A177-3AD203B41FA5}">
                      <a16:colId xmlns:a16="http://schemas.microsoft.com/office/drawing/2014/main" val="1773824437"/>
                    </a:ext>
                  </a:extLst>
                </a:gridCol>
              </a:tblGrid>
              <a:tr h="2876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3.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Ересектерге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арналған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міндетті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әлеуметтік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медициналық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сақтандыру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жүйесіндегі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дәрілік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заттар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345559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5D592E52-934E-876C-2C29-A8774306B0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8436738"/>
              </p:ext>
            </p:extLst>
          </p:nvPr>
        </p:nvGraphicFramePr>
        <p:xfrm>
          <a:off x="309598" y="2199429"/>
          <a:ext cx="5754039" cy="4023360"/>
        </p:xfrm>
        <a:graphic>
          <a:graphicData uri="http://schemas.openxmlformats.org/drawingml/2006/table">
            <a:tbl>
              <a:tblPr firstRow="1">
                <a:tableStyleId>{21E4AEA4-8DFA-4A89-87EB-49C32662AFE0}</a:tableStyleId>
              </a:tblPr>
              <a:tblGrid>
                <a:gridCol w="332508">
                  <a:extLst>
                    <a:ext uri="{9D8B030D-6E8A-4147-A177-3AD203B41FA5}">
                      <a16:colId xmlns:a16="http://schemas.microsoft.com/office/drawing/2014/main" val="3729593428"/>
                    </a:ext>
                  </a:extLst>
                </a:gridCol>
                <a:gridCol w="397164">
                  <a:extLst>
                    <a:ext uri="{9D8B030D-6E8A-4147-A177-3AD203B41FA5}">
                      <a16:colId xmlns:a16="http://schemas.microsoft.com/office/drawing/2014/main" val="3271307999"/>
                    </a:ext>
                  </a:extLst>
                </a:gridCol>
                <a:gridCol w="1043709">
                  <a:extLst>
                    <a:ext uri="{9D8B030D-6E8A-4147-A177-3AD203B41FA5}">
                      <a16:colId xmlns:a16="http://schemas.microsoft.com/office/drawing/2014/main" val="2270429772"/>
                    </a:ext>
                  </a:extLst>
                </a:gridCol>
                <a:gridCol w="988291">
                  <a:extLst>
                    <a:ext uri="{9D8B030D-6E8A-4147-A177-3AD203B41FA5}">
                      <a16:colId xmlns:a16="http://schemas.microsoft.com/office/drawing/2014/main" val="2398844340"/>
                    </a:ext>
                  </a:extLst>
                </a:gridCol>
                <a:gridCol w="1062182">
                  <a:extLst>
                    <a:ext uri="{9D8B030D-6E8A-4147-A177-3AD203B41FA5}">
                      <a16:colId xmlns:a16="http://schemas.microsoft.com/office/drawing/2014/main" val="1350423197"/>
                    </a:ext>
                  </a:extLst>
                </a:gridCol>
                <a:gridCol w="1108363">
                  <a:extLst>
                    <a:ext uri="{9D8B030D-6E8A-4147-A177-3AD203B41FA5}">
                      <a16:colId xmlns:a16="http://schemas.microsoft.com/office/drawing/2014/main" val="920345784"/>
                    </a:ext>
                  </a:extLst>
                </a:gridCol>
                <a:gridCol w="821822">
                  <a:extLst>
                    <a:ext uri="{9D8B030D-6E8A-4147-A177-3AD203B41FA5}">
                      <a16:colId xmlns:a16="http://schemas.microsoft.com/office/drawing/2014/main" val="1651955163"/>
                    </a:ext>
                  </a:extLst>
                </a:gridCol>
              </a:tblGrid>
              <a:tr h="0">
                <a:tc row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1-1 </a:t>
                      </a:r>
                      <a:endParaRPr lang="ru-KZ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I10- I15</a:t>
                      </a:r>
                      <a:endParaRPr lang="ru-KZ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Артериялық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гипертензия</a:t>
                      </a:r>
                      <a:endParaRPr lang="ru-KZ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Динамикалық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бақылаудан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тұратын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барлық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санаттар</a:t>
                      </a:r>
                      <a:endParaRPr lang="ru-KZ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2-4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тәуекел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дәрежесі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созылмалы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бүйрек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аурулары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кезіндегі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симптоматикалық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артериялық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гипертензия</a:t>
                      </a:r>
                      <a:endParaRPr lang="ru-KZ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Индапамид, таблетка, капсула</a:t>
                      </a:r>
                      <a:endParaRPr lang="ru-KZ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C03BA11</a:t>
                      </a:r>
                      <a:endParaRPr lang="ru-KZ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20158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9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Метопролол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таблетка</a:t>
                      </a:r>
                      <a:endParaRPr lang="ru-KZ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C07AB02</a:t>
                      </a:r>
                      <a:endParaRPr lang="ru-KZ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121548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9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Бисопролол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таблетка</a:t>
                      </a:r>
                      <a:endParaRPr lang="ru-KZ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C07AB07</a:t>
                      </a:r>
                      <a:endParaRPr lang="ru-KZ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384275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Амлодипин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таблетка</a:t>
                      </a:r>
                      <a:endParaRPr lang="ru-KZ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C08CA01</a:t>
                      </a:r>
                      <a:endParaRPr lang="ru-KZ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033135"/>
                  </a:ext>
                </a:extLst>
              </a:tr>
              <a:tr h="32385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Кандесартан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таблетка</a:t>
                      </a:r>
                      <a:endParaRPr lang="ru-KZ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C09CA06</a:t>
                      </a:r>
                      <a:endParaRPr lang="ru-KZ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6583269"/>
                  </a:ext>
                </a:extLst>
              </a:tr>
              <a:tr h="140337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Эналаприл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таблетка</a:t>
                      </a:r>
                      <a:endParaRPr lang="ru-KZ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C09AA02</a:t>
                      </a:r>
                      <a:endParaRPr lang="ru-KZ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7059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Периндоприл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таблетка</a:t>
                      </a:r>
                      <a:endParaRPr lang="ru-KZ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C09AA04</a:t>
                      </a:r>
                      <a:endParaRPr lang="ru-KZ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24427"/>
                  </a:ext>
                </a:extLst>
              </a:tr>
              <a:tr h="32385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Периндоприл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диуретиктермен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біріктірілген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таблетка</a:t>
                      </a:r>
                      <a:endParaRPr lang="ru-KZ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C09BA04</a:t>
                      </a:r>
                      <a:endParaRPr lang="ru-KZ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173305"/>
                  </a:ext>
                </a:extLst>
              </a:tr>
              <a:tr h="261789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Фозиноприл, таблетка</a:t>
                      </a:r>
                      <a:endParaRPr lang="ru-KZ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C09AA09</a:t>
                      </a:r>
                      <a:endParaRPr lang="ru-KZ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9279379"/>
                  </a:ext>
                </a:extLst>
              </a:tr>
              <a:tr h="32385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9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Негізгі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терапия </a:t>
                      </a:r>
                      <a:r>
                        <a:rPr lang="ru-RU" sz="11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тиімсіз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болған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жағдайда</a:t>
                      </a:r>
                      <a:endParaRPr lang="ru-KZ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Моксонидин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таблетка</a:t>
                      </a:r>
                      <a:endParaRPr lang="ru-KZ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C02AC05</a:t>
                      </a:r>
                      <a:endParaRPr lang="ru-KZ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5615719"/>
                  </a:ext>
                </a:extLst>
              </a:tr>
            </a:tbl>
          </a:graphicData>
        </a:graphic>
      </p:graphicFrame>
      <p:sp>
        <p:nvSpPr>
          <p:cNvPr id="2" name="object 5">
            <a:extLst>
              <a:ext uri="{FF2B5EF4-FFF2-40B4-BE49-F238E27FC236}">
                <a16:creationId xmlns:a16="http://schemas.microsoft.com/office/drawing/2014/main" id="{20ED0B60-2155-60D4-BB3F-879B559F14BD}"/>
              </a:ext>
            </a:extLst>
          </p:cNvPr>
          <p:cNvSpPr/>
          <p:nvPr/>
        </p:nvSpPr>
        <p:spPr>
          <a:xfrm>
            <a:off x="2266122" y="107804"/>
            <a:ext cx="9925878" cy="365125"/>
          </a:xfrm>
          <a:custGeom>
            <a:avLst/>
            <a:gdLst/>
            <a:ahLst/>
            <a:cxnLst/>
            <a:rect l="l" t="t" r="r" b="b"/>
            <a:pathLst>
              <a:path w="8068945" h="646430">
                <a:moveTo>
                  <a:pt x="8068492" y="0"/>
                </a:moveTo>
                <a:lnTo>
                  <a:pt x="0" y="0"/>
                </a:lnTo>
                <a:lnTo>
                  <a:pt x="423169" y="646419"/>
                </a:lnTo>
                <a:lnTo>
                  <a:pt x="8068492" y="646419"/>
                </a:lnTo>
                <a:lnTo>
                  <a:pt x="8068492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 anchor="ctr"/>
          <a:lstStyle/>
          <a:p>
            <a:pPr marL="53975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700" b="1" i="0" u="none" strike="noStrike" kern="1200" cap="none" spc="0" normalizeH="0" baseline="0" noProof="0" dirty="0">
                <a:ln>
                  <a:noFill/>
                </a:ln>
                <a:solidFill>
                  <a:srgbClr val="156082">
                    <a:lumMod val="50000"/>
                  </a:srgbClr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АМБУЛАТОРИЯЛЫҚ ДӘРІ-ДӘРМЕКПЕН ҚАМТАМАСЫЗ ЕТУ ТІЗБЕСІН ОҢТАЙЛАНДЫРУ</a:t>
            </a:r>
          </a:p>
        </p:txBody>
      </p:sp>
      <p:pic>
        <p:nvPicPr>
          <p:cNvPr id="3" name="object 3">
            <a:extLst>
              <a:ext uri="{FF2B5EF4-FFF2-40B4-BE49-F238E27FC236}">
                <a16:creationId xmlns:a16="http://schemas.microsoft.com/office/drawing/2014/main" id="{925DC944-5645-6E84-EB1E-E3EAF3DDCD7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36576" y="-34249"/>
            <a:ext cx="2551176" cy="65496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FDE017-23FC-A560-FD5C-6AD49BA50B33}"/>
              </a:ext>
            </a:extLst>
          </p:cNvPr>
          <p:cNvSpPr txBox="1"/>
          <p:nvPr/>
        </p:nvSpPr>
        <p:spPr>
          <a:xfrm>
            <a:off x="268250" y="801991"/>
            <a:ext cx="11655499" cy="60471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ҚР Премьер-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министрі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О. А.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Бектеновтің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тапсырмасы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негізінде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Қазақстан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Республикасы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Денсаулық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сақтау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министрінің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2025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жылғы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19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мамырдағы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№ 46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бұйрығымен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АДҚ </a:t>
            </a:r>
            <a:r>
              <a:rPr 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тізбесіне</a:t>
            </a:r>
            <a:r>
              <a:rPr lang="kk-KZ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kk-KZ" sz="16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ЕНГІЗІЛГЕН:</a:t>
            </a:r>
            <a:endParaRPr lang="ru-KZ" sz="1400" b="1" dirty="0">
              <a:solidFill>
                <a:schemeClr val="accent6">
                  <a:lumMod val="50000"/>
                </a:schemeClr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4BD9711E-94E2-3298-E419-2F85D9A44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075387"/>
              </p:ext>
            </p:extLst>
          </p:nvPr>
        </p:nvGraphicFramePr>
        <p:xfrm>
          <a:off x="6217335" y="2199429"/>
          <a:ext cx="5754039" cy="435864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32508">
                  <a:extLst>
                    <a:ext uri="{9D8B030D-6E8A-4147-A177-3AD203B41FA5}">
                      <a16:colId xmlns:a16="http://schemas.microsoft.com/office/drawing/2014/main" val="3729593428"/>
                    </a:ext>
                  </a:extLst>
                </a:gridCol>
                <a:gridCol w="397164">
                  <a:extLst>
                    <a:ext uri="{9D8B030D-6E8A-4147-A177-3AD203B41FA5}">
                      <a16:colId xmlns:a16="http://schemas.microsoft.com/office/drawing/2014/main" val="3271307999"/>
                    </a:ext>
                  </a:extLst>
                </a:gridCol>
                <a:gridCol w="1015893">
                  <a:extLst>
                    <a:ext uri="{9D8B030D-6E8A-4147-A177-3AD203B41FA5}">
                      <a16:colId xmlns:a16="http://schemas.microsoft.com/office/drawing/2014/main" val="2270429772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398844340"/>
                    </a:ext>
                  </a:extLst>
                </a:gridCol>
                <a:gridCol w="1287714">
                  <a:extLst>
                    <a:ext uri="{9D8B030D-6E8A-4147-A177-3AD203B41FA5}">
                      <a16:colId xmlns:a16="http://schemas.microsoft.com/office/drawing/2014/main" val="1350423197"/>
                    </a:ext>
                  </a:extLst>
                </a:gridCol>
                <a:gridCol w="1108363">
                  <a:extLst>
                    <a:ext uri="{9D8B030D-6E8A-4147-A177-3AD203B41FA5}">
                      <a16:colId xmlns:a16="http://schemas.microsoft.com/office/drawing/2014/main" val="920345784"/>
                    </a:ext>
                  </a:extLst>
                </a:gridCol>
                <a:gridCol w="821822">
                  <a:extLst>
                    <a:ext uri="{9D8B030D-6E8A-4147-A177-3AD203B41FA5}">
                      <a16:colId xmlns:a16="http://schemas.microsoft.com/office/drawing/2014/main" val="1651955163"/>
                    </a:ext>
                  </a:extLst>
                </a:gridCol>
              </a:tblGrid>
              <a:tr h="515531">
                <a:tc row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1-1 </a:t>
                      </a:r>
                      <a:endParaRPr lang="ru-KZ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I10- I15</a:t>
                      </a:r>
                      <a:endParaRPr lang="ru-KZ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Артериялық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гипертензия</a:t>
                      </a:r>
                      <a:endParaRPr lang="ru-KZ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Динамикалық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бақылауда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тұрған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балалар</a:t>
                      </a:r>
                      <a:endParaRPr lang="ru-KZ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2-4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тәуекел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дәрежесі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созылмалы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бүйрек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аурулары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кезіндегі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симптоматикалық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артериялық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гипертензия</a:t>
                      </a:r>
                      <a:endParaRPr lang="ru-KZ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Индапамид, таблетка, капсула</a:t>
                      </a:r>
                      <a:endParaRPr lang="ru-KZ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C03BA11</a:t>
                      </a:r>
                      <a:endParaRPr lang="ru-KZ" sz="11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201589"/>
                  </a:ext>
                </a:extLst>
              </a:tr>
              <a:tr h="340823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9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Метопролол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таблетка</a:t>
                      </a:r>
                      <a:endParaRPr lang="ru-KZ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C07AB02</a:t>
                      </a:r>
                      <a:endParaRPr lang="ru-KZ" sz="11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1215484"/>
                  </a:ext>
                </a:extLst>
              </a:tr>
              <a:tr h="33766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9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Бисопролол</a:t>
                      </a:r>
                      <a:r>
                        <a:rPr lang="ru-RU" sz="11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таблетка</a:t>
                      </a:r>
                      <a:endParaRPr lang="ru-KZ" sz="11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C07AB07</a:t>
                      </a:r>
                      <a:endParaRPr lang="ru-KZ" sz="11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3842750"/>
                  </a:ext>
                </a:extLst>
              </a:tr>
              <a:tr h="33766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Амлодипин</a:t>
                      </a:r>
                      <a:r>
                        <a:rPr lang="ru-RU" sz="11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таблетка</a:t>
                      </a:r>
                      <a:endParaRPr lang="ru-KZ" sz="11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C08CA01</a:t>
                      </a:r>
                      <a:endParaRPr lang="ru-KZ" sz="1100" b="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033135"/>
                  </a:ext>
                </a:extLst>
              </a:tr>
              <a:tr h="33766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Кандесартан</a:t>
                      </a:r>
                      <a:r>
                        <a:rPr lang="ru-RU" sz="11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таблетка</a:t>
                      </a:r>
                      <a:endParaRPr lang="ru-KZ" sz="11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C09CA06</a:t>
                      </a:r>
                      <a:endParaRPr lang="ru-KZ" sz="11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6583269"/>
                  </a:ext>
                </a:extLst>
              </a:tr>
              <a:tr h="33766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Эналаприл</a:t>
                      </a:r>
                      <a:r>
                        <a:rPr lang="ru-RU" sz="11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таблетка</a:t>
                      </a:r>
                      <a:endParaRPr lang="ru-KZ" sz="11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C09AA02</a:t>
                      </a:r>
                      <a:endParaRPr lang="ru-KZ" sz="11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70597"/>
                  </a:ext>
                </a:extLst>
              </a:tr>
              <a:tr h="33766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Периндоприл</a:t>
                      </a:r>
                      <a:r>
                        <a:rPr lang="ru-RU" sz="11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таблетка</a:t>
                      </a:r>
                      <a:endParaRPr lang="ru-KZ" sz="11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C09AA04</a:t>
                      </a:r>
                      <a:endParaRPr lang="ru-KZ" sz="11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24427"/>
                  </a:ext>
                </a:extLst>
              </a:tr>
              <a:tr h="690241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Периндоприл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диуретиктермен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біріктірілген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таблетка</a:t>
                      </a:r>
                      <a:endParaRPr lang="ru-KZ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C09BA04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173305"/>
                  </a:ext>
                </a:extLst>
              </a:tr>
              <a:tr h="33766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Фозиноприл, таблетка</a:t>
                      </a:r>
                      <a:endParaRPr lang="ru-KZ" sz="11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C09AA09</a:t>
                      </a:r>
                      <a:endParaRPr lang="ru-KZ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9279379"/>
                  </a:ext>
                </a:extLst>
              </a:tr>
              <a:tr h="786037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9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Негізгі</a:t>
                      </a:r>
                      <a:r>
                        <a:rPr lang="ru-RU" sz="11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терапия </a:t>
                      </a:r>
                      <a:r>
                        <a:rPr lang="ru-RU" sz="11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тиімсіз</a:t>
                      </a:r>
                      <a:r>
                        <a:rPr lang="ru-RU" sz="11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болған</a:t>
                      </a:r>
                      <a:r>
                        <a:rPr lang="ru-RU" sz="11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жағдайда</a:t>
                      </a:r>
                      <a:endParaRPr lang="ru-KZ" sz="11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Моксонидин</a:t>
                      </a:r>
                      <a:r>
                        <a:rPr lang="ru-RU" sz="11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таблетка</a:t>
                      </a:r>
                      <a:endParaRPr lang="ru-KZ" sz="11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C02AC05</a:t>
                      </a:r>
                      <a:endParaRPr lang="ru-KZ" sz="11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5615719"/>
                  </a:ext>
                </a:extLst>
              </a:tr>
            </a:tbl>
          </a:graphicData>
        </a:graphic>
      </p:graphicFrame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752C0168-0E88-735E-DE1C-CE95132959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285514"/>
              </p:ext>
            </p:extLst>
          </p:nvPr>
        </p:nvGraphicFramePr>
        <p:xfrm>
          <a:off x="6217335" y="1623103"/>
          <a:ext cx="5754040" cy="57296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754040">
                  <a:extLst>
                    <a:ext uri="{9D8B030D-6E8A-4147-A177-3AD203B41FA5}">
                      <a16:colId xmlns:a16="http://schemas.microsoft.com/office/drawing/2014/main" val="1773824437"/>
                    </a:ext>
                  </a:extLst>
                </a:gridCol>
              </a:tblGrid>
              <a:tr h="4155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4. 18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жасқа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дейінгі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балаларға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арналған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амбулаториялық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деңгейде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міндетті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әлеуметтік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медициналық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сақтандыру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жүйесіндегі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дәрілік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заттар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,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медициналық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бұйымдар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және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мамандандырылған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емдік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өнімдер</a:t>
                      </a:r>
                      <a:endParaRPr lang="ru-KZ" sz="11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345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96705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5337</TotalTime>
  <Words>963</Words>
  <Application>Microsoft Office PowerPoint</Application>
  <PresentationFormat>Широкоэкранный</PresentationFormat>
  <Paragraphs>199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Roboto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Nrchd Nrchd</dc:creator>
  <cp:lastModifiedBy>User</cp:lastModifiedBy>
  <cp:revision>205</cp:revision>
  <cp:lastPrinted>2024-12-14T05:59:00Z</cp:lastPrinted>
  <dcterms:created xsi:type="dcterms:W3CDTF">2024-11-02T14:10:36Z</dcterms:created>
  <dcterms:modified xsi:type="dcterms:W3CDTF">2025-06-13T05:34:19Z</dcterms:modified>
</cp:coreProperties>
</file>