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1558" r:id="rId3"/>
    <p:sldId id="272" r:id="rId4"/>
    <p:sldId id="258" r:id="rId5"/>
    <p:sldId id="261" r:id="rId6"/>
    <p:sldId id="1560" r:id="rId7"/>
    <p:sldId id="266" r:id="rId8"/>
    <p:sldId id="270" r:id="rId9"/>
    <p:sldId id="259" r:id="rId10"/>
    <p:sldId id="1561" r:id="rId11"/>
    <p:sldId id="1562" r:id="rId12"/>
    <p:sldId id="1563" r:id="rId13"/>
    <p:sldId id="1564" r:id="rId14"/>
    <p:sldId id="1565" r:id="rId15"/>
    <p:sldId id="1566" r:id="rId16"/>
    <p:sldId id="1568" r:id="rId17"/>
    <p:sldId id="1567" r:id="rId18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0FF"/>
    <a:srgbClr val="082F94"/>
    <a:srgbClr val="CCFFFF"/>
    <a:srgbClr val="99FF66"/>
    <a:srgbClr val="CCECFF"/>
    <a:srgbClr val="0066CC"/>
    <a:srgbClr val="FBE5D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268" autoAdjust="0"/>
  </p:normalViewPr>
  <p:slideViewPr>
    <p:cSldViewPr snapToGrid="0">
      <p:cViewPr varScale="1">
        <p:scale>
          <a:sx n="98" d="100"/>
          <a:sy n="98" d="100"/>
        </p:scale>
        <p:origin x="3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AC031-1917-4FBD-B7A2-BF3B0E57596E}" type="datetimeFigureOut">
              <a:rPr lang="ru-KZ" smtClean="0"/>
              <a:t>24.07.2025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B2B6F-39FE-4411-945E-9191F2BD6C9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809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363" algn="just"/>
            <a:r>
              <a:rPr lang="ru-RU" sz="1200" dirty="0">
                <a:latin typeface="Arial Narrow" panose="020B0606020202030204" pitchFamily="34" charset="0"/>
              </a:rPr>
              <a:t>ВОЗ не присвоены значения DDD</a:t>
            </a:r>
          </a:p>
          <a:p>
            <a:pPr marL="360363" algn="just"/>
            <a:r>
              <a:rPr lang="ru-RU" sz="1200" dirty="0">
                <a:latin typeface="Arial Narrow" panose="020B0606020202030204" pitchFamily="34" charset="0"/>
              </a:rPr>
              <a:t>- для ЛС, показанных при орфанных заболеваниях со строго индивидуальными схемами дозирования;</a:t>
            </a:r>
          </a:p>
          <a:p>
            <a:pPr marL="360363" algn="just"/>
            <a:r>
              <a:rPr lang="ru-RU" sz="1200" dirty="0">
                <a:latin typeface="Arial Narrow" panose="020B0606020202030204" pitchFamily="34" charset="0"/>
              </a:rPr>
              <a:t>- для ЛС местного действия, вакцин, сывороток, противоопухолевых средств, общих и местных анестетиков и др., характеризующихся высокой индивидуальностью применения и широкой вариабельностью дозирования;</a:t>
            </a:r>
          </a:p>
          <a:p>
            <a:pPr marL="360363" algn="just"/>
            <a:r>
              <a:rPr lang="ru-RU" sz="1200" dirty="0">
                <a:latin typeface="Arial Narrow" panose="020B0606020202030204" pitchFamily="34" charset="0"/>
              </a:rPr>
              <a:t>- для ЛС, применяемых в терапии детей ввиду широкой вариабельности дозирования исходя из возраста и (или) массы тела и (или) площади поверхности тела.</a:t>
            </a:r>
          </a:p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1A246-0489-4B48-A48E-A2490BDE1C4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280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4863"/>
            <a:ext cx="7158038" cy="40274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FBF01-C998-42F2-AC0E-208C6CF4D1F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53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B2B6F-39FE-4411-945E-9191F2BD6C9E}" type="slidenum">
              <a:rPr lang="ru-KZ" smtClean="0"/>
              <a:t>10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69861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FE81E-570E-C407-E079-222936DCF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84BCD33-C4F3-1966-3537-11EBC7B92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645A37C-48BB-7EE9-8BBF-08C22077A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75306B-B04C-CEE7-0F99-8C16BF0D80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B2B6F-39FE-4411-945E-9191F2BD6C9E}" type="slidenum">
              <a:rPr lang="ru-KZ" smtClean="0"/>
              <a:t>11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27435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41361-D248-9BC8-2FA4-EC7C3BC8C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903EFB9-3A5E-AB82-765F-A0F73607FC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003ADCB-D54F-2887-246E-CFA272653A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Избыточная масса тела25.0 – 29.9⚠️ </a:t>
            </a:r>
            <a:r>
              <a:rPr lang="ru-RU" b="1" dirty="0"/>
              <a:t>Ожирение I степени</a:t>
            </a:r>
            <a:r>
              <a:rPr lang="ru-RU" dirty="0"/>
              <a:t>30.0 – 34.9⚠️ </a:t>
            </a:r>
            <a:r>
              <a:rPr lang="ru-RU" b="1" dirty="0"/>
              <a:t>Ожирение II степени</a:t>
            </a:r>
            <a:r>
              <a:rPr lang="ru-RU" dirty="0"/>
              <a:t>35.0 – 39.9⚠️ </a:t>
            </a:r>
            <a:r>
              <a:rPr lang="ru-RU" b="1" dirty="0"/>
              <a:t>Ожирение III степени</a:t>
            </a:r>
            <a:r>
              <a:rPr lang="ru-RU" dirty="0"/>
              <a:t>≥ 40.0</a:t>
            </a:r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0446B5-4B94-FAD7-E074-0163CA46B5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B2B6F-39FE-4411-945E-9191F2BD6C9E}" type="slidenum">
              <a:rPr lang="ru-KZ" smtClean="0"/>
              <a:t>12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04882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07592-7203-942A-76DA-C518923D3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D704511-72B8-2115-FCEB-C7A57A7C72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8FE065C-9ADD-C9AD-C13C-3925C66DA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E58493-80C1-AB62-652D-D18E6D9A6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B2B6F-39FE-4411-945E-9191F2BD6C9E}" type="slidenum">
              <a:rPr lang="ru-KZ" smtClean="0"/>
              <a:t>13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591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CF721-21D2-1B1A-39AD-6BBFCEE16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56488D3-3026-3E2F-94D3-271B3B8CA8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B8134B2-8B2A-D23F-D75E-9FDB3562E4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B9E3ED-0BBA-0E17-A461-36AD8418EB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B2B6F-39FE-4411-945E-9191F2BD6C9E}" type="slidenum">
              <a:rPr lang="ru-KZ" smtClean="0"/>
              <a:t>14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63063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17910-5219-E583-E4CF-DA1DA09FF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950FDA2-78B7-293F-DE68-478789652E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E3F3665-EAE8-BC9D-DD0F-15395A0F9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BB86E8-08E8-3912-7A82-B5B9BD16A3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B2B6F-39FE-4411-945E-9191F2BD6C9E}" type="slidenum">
              <a:rPr lang="ru-KZ" smtClean="0"/>
              <a:t>15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52167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7649F-7220-459F-D34A-E5E110091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146AD7F-8499-3E50-6CBD-D80D06E5B9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557D6AF-80B1-13EA-25A2-4DDC6ED3DC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4AE003-F998-8837-889E-AF15BEE997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B2B6F-39FE-4411-945E-9191F2BD6C9E}" type="slidenum">
              <a:rPr lang="ru-KZ" smtClean="0"/>
              <a:t>16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284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6244C-A10A-0718-211C-8ED3FFBC7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C7C414-390F-0A9B-AE75-EFE823919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BA6B38-876F-420D-7C7D-41EB0F91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7F75-C5EC-4152-83B8-FFADD63B1209}" type="datetimeFigureOut">
              <a:rPr lang="ru-KZ" smtClean="0"/>
              <a:t>24.07.2025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FAA899-A19D-0F58-B9FA-344A5BA2D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AAAE70-B0DB-581A-5FBF-1C0B172C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5BA2-6AAD-4DB6-BFBE-F9E4DEF658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2165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2D857-C968-1B35-51D2-8B4A9FA3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74AE2C-3369-6035-C0FF-768C3DEC1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2DA947-FAE4-E560-0A3E-6CAA5AF0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7F75-C5EC-4152-83B8-FFADD63B1209}" type="datetimeFigureOut">
              <a:rPr lang="ru-KZ" smtClean="0"/>
              <a:t>24.07.2025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CA733C-84C7-D8E0-FE2A-1A535BB2D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2775AA-137D-A962-DFBA-90F563648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5BA2-6AAD-4DB6-BFBE-F9E4DEF658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816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F908D7-8126-78F2-1AC7-C6D85CC8BD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3EF1FD-C453-0BA2-6DCB-B9961E2BB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5F9F7F-E6D2-A7DD-55BA-307DD4A40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7F75-C5EC-4152-83B8-FFADD63B1209}" type="datetimeFigureOut">
              <a:rPr lang="ru-KZ" smtClean="0"/>
              <a:t>24.07.2025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8E4F1-A84A-0372-CC66-F08F95CFC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069FC-7E7E-B7CA-0856-60BA72C9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5BA2-6AAD-4DB6-BFBE-F9E4DEF658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847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85F0D-702B-88BE-A65F-3C3A08468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CD26A3-3FCC-303C-3FAA-C9AB2A2EE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C6F2D2-32AE-FEE5-7E19-52DAB9CD0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7F75-C5EC-4152-83B8-FFADD63B1209}" type="datetimeFigureOut">
              <a:rPr lang="ru-KZ" smtClean="0"/>
              <a:t>24.07.2025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1BC34E-BA13-046C-98EF-5310ADC7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30160D-2BC8-B959-762A-C50077F81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5BA2-6AAD-4DB6-BFBE-F9E4DEF658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1114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676A6-69B3-DAE8-FA14-7FBA2AFFA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9564B4-0ECC-C9F5-4664-CFD4C0CFB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55404B-A6BA-B164-B5AB-913EDA2EC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7F75-C5EC-4152-83B8-FFADD63B1209}" type="datetimeFigureOut">
              <a:rPr lang="ru-KZ" smtClean="0"/>
              <a:t>24.07.2025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5BC0C9-5F33-0E18-ADED-37A2DA2C9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AF86E2-907D-7CFD-9FC9-89EF3F2A0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5BA2-6AAD-4DB6-BFBE-F9E4DEF658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8705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6BDE3-7608-34B5-50D3-5511B364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C2F089-5721-8951-69D1-D20E3FA46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12C3CD-8ED5-984D-B8A3-17CE2CD34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6FDCEE-283D-EF4E-B8E4-DF8E095B9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7F75-C5EC-4152-83B8-FFADD63B1209}" type="datetimeFigureOut">
              <a:rPr lang="ru-KZ" smtClean="0"/>
              <a:t>24.07.2025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C341B2-D0CC-FCC8-480E-A85363A85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DB0F57-75B4-BF10-99C1-DA02C2BA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5BA2-6AAD-4DB6-BFBE-F9E4DEF658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5285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107A1-21B0-DC98-42C1-B50FADD80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A029DE-202F-74B9-B2EE-3B0C98CC3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8822D-6FB5-5973-A503-71E2B84B3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5B24681-A844-4825-3E55-DBE8E8198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1A5DA8-B5D1-3612-93D5-667008454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A16E15-E734-9708-F972-D8CEF83D3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7F75-C5EC-4152-83B8-FFADD63B1209}" type="datetimeFigureOut">
              <a:rPr lang="ru-KZ" smtClean="0"/>
              <a:t>24.07.2025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9950F3-0A33-C193-D5AC-5713A37DD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57A8A04-9490-21E6-2CED-5111AB94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5BA2-6AAD-4DB6-BFBE-F9E4DEF658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39138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76209-E112-52CF-E37D-9174A464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A1A344-E2A7-923B-3BA9-F3C499B62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7F75-C5EC-4152-83B8-FFADD63B1209}" type="datetimeFigureOut">
              <a:rPr lang="ru-KZ" smtClean="0"/>
              <a:t>24.07.2025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F9986F8-A91C-C25C-259C-AF9EE2EF5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F3D5DC-224E-0878-5C42-0ADCA091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5BA2-6AAD-4DB6-BFBE-F9E4DEF658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3820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99DC33-8612-72F0-5183-D3FE90971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7F75-C5EC-4152-83B8-FFADD63B1209}" type="datetimeFigureOut">
              <a:rPr lang="ru-KZ" smtClean="0"/>
              <a:t>24.07.2025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66C9BE0-A872-C124-E94F-210653E0A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376744-E8F2-1CF3-E0DD-2F71FF8F8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5BA2-6AAD-4DB6-BFBE-F9E4DEF658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084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FD2C0-ABAD-BE99-8F90-FBF0444A5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A42E8D-A43D-D21F-12DD-86CB394F1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11A121-C7FB-6979-F589-69CE4A2C8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19FC97-3ADA-CA35-08CC-DA91813DD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7F75-C5EC-4152-83B8-FFADD63B1209}" type="datetimeFigureOut">
              <a:rPr lang="ru-KZ" smtClean="0"/>
              <a:t>24.07.2025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BD1F16-93E0-629B-4DC0-16282CE92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D507DF-20A2-D30E-D323-D421D72F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5BA2-6AAD-4DB6-BFBE-F9E4DEF658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6657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25761F-83F4-FC3D-13FE-6CA74F9C8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1FC145-9051-D309-BFFB-4B71943453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6D378A-B65A-8347-0420-1DC99DA33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5745FD-12CE-A570-88B9-FB1EB11C4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7F75-C5EC-4152-83B8-FFADD63B1209}" type="datetimeFigureOut">
              <a:rPr lang="ru-KZ" smtClean="0"/>
              <a:t>24.07.2025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D620DC-31C7-4AA0-89DF-2C5614CF3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A6D9CF-BADF-6A0E-0F17-F06021457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5BA2-6AAD-4DB6-BFBE-F9E4DEF658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8754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D9CA7-DBBC-375E-6FD8-9365B2228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6B5BAE-24FC-4C2C-8673-C52C756FD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E28B5B-37B6-88FC-5229-C872A3572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F7F75-C5EC-4152-83B8-FFADD63B1209}" type="datetimeFigureOut">
              <a:rPr lang="ru-KZ" smtClean="0"/>
              <a:t>24.07.2025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FC6B7F-F64A-DA4E-4E56-DC65B5205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A9B360-3356-02F4-4F16-854241D8A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25BA2-6AAD-4DB6-BFBE-F9E4DEF658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6117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nrchd.kz/" TargetMode="External"/><Relationship Id="rId3" Type="http://schemas.microsoft.com/office/2007/relationships/hdphoto" Target="../media/hdphoto2.wdp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hyperlink" Target="mailto:office@nrchd.kz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13C216F-05A3-CC42-7BB5-1DCD8FCE23A6}"/>
              </a:ext>
            </a:extLst>
          </p:cNvPr>
          <p:cNvSpPr txBox="1">
            <a:spLocks/>
          </p:cNvSpPr>
          <p:nvPr/>
        </p:nvSpPr>
        <p:spPr>
          <a:xfrm>
            <a:off x="1028700" y="1819537"/>
            <a:ext cx="10453147" cy="2102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hangingPunct="0"/>
            <a:r>
              <a:rPr lang="ru-RU"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Планирование </a:t>
            </a:r>
          </a:p>
          <a:p>
            <a:pPr hangingPunct="0"/>
            <a:r>
              <a:rPr lang="ru-RU"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персонифицированной потребности в ЛС в рамках АЛО</a:t>
            </a:r>
            <a:r>
              <a:rPr lang="kk-KZ"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br>
              <a:rPr lang="x-none"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</a:br>
            <a:endParaRPr lang="ru-RU" sz="2800" b="1" spc="-10" dirty="0">
              <a:solidFill>
                <a:srgbClr val="001F5F"/>
              </a:solidFill>
              <a:latin typeface="Times New Roman"/>
              <a:cs typeface="Times New Roman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C4C655-3044-163E-6A17-B41ED10C04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6801" y="4051166"/>
            <a:ext cx="9174933" cy="24600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6357F44C-6BC9-5CF5-EF4D-B984CB7EF4E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" y="52112"/>
            <a:ext cx="3916680" cy="843740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6758F256-5949-112D-6F16-CAC606D67250}"/>
              </a:ext>
            </a:extLst>
          </p:cNvPr>
          <p:cNvSpPr txBox="1"/>
          <p:nvPr/>
        </p:nvSpPr>
        <p:spPr>
          <a:xfrm>
            <a:off x="4902677" y="6511205"/>
            <a:ext cx="271576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kk-KZ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Астана </a:t>
            </a:r>
            <a:r>
              <a:rPr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202</a:t>
            </a:r>
            <a:r>
              <a:rPr lang="ru-RU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5</a:t>
            </a:r>
            <a:r>
              <a:rPr b="1" kern="0" spc="-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год</a:t>
            </a:r>
            <a:endParaRPr b="1" kern="0" spc="-1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4941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6">
            <a:extLst>
              <a:ext uri="{FF2B5EF4-FFF2-40B4-BE49-F238E27FC236}">
                <a16:creationId xmlns:a16="http://schemas.microsoft.com/office/drawing/2014/main" id="{8207B5AE-B457-0828-E443-F738146D361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24" y="0"/>
            <a:ext cx="3916680" cy="843740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67070AF7-C1F5-18FF-BAAE-CAA7D6449951}"/>
              </a:ext>
            </a:extLst>
          </p:cNvPr>
          <p:cNvSpPr/>
          <p:nvPr/>
        </p:nvSpPr>
        <p:spPr>
          <a:xfrm>
            <a:off x="3801979" y="0"/>
            <a:ext cx="8390021" cy="596746"/>
          </a:xfrm>
          <a:custGeom>
            <a:avLst/>
            <a:gdLst/>
            <a:ahLst/>
            <a:cxnLst/>
            <a:rect l="l" t="t" r="r" b="b"/>
            <a:pathLst>
              <a:path w="8068945" h="646430">
                <a:moveTo>
                  <a:pt x="8068492" y="0"/>
                </a:moveTo>
                <a:lnTo>
                  <a:pt x="0" y="0"/>
                </a:lnTo>
                <a:lnTo>
                  <a:pt x="423169" y="646419"/>
                </a:lnTo>
                <a:lnTo>
                  <a:pt x="8068492" y="646419"/>
                </a:lnTo>
                <a:lnTo>
                  <a:pt x="8068492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K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B482E2-02E6-ADCD-6A45-590F4D17BEAF}"/>
              </a:ext>
            </a:extLst>
          </p:cNvPr>
          <p:cNvSpPr txBox="1"/>
          <p:nvPr/>
        </p:nvSpPr>
        <p:spPr>
          <a:xfrm>
            <a:off x="6108697" y="4357398"/>
            <a:ext cx="545251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риски </a:t>
            </a:r>
            <a:endParaRPr lang="ru-K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1B53F-119C-6427-FA81-5310FBF599E4}"/>
              </a:ext>
            </a:extLst>
          </p:cNvPr>
          <p:cNvSpPr txBox="1"/>
          <p:nvPr/>
        </p:nvSpPr>
        <p:spPr>
          <a:xfrm>
            <a:off x="340469" y="965350"/>
            <a:ext cx="1131184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Проделанная работа</a:t>
            </a:r>
            <a:endParaRPr lang="ru-K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642523-83D3-486B-3D59-ABC81E324935}"/>
              </a:ext>
            </a:extLst>
          </p:cNvPr>
          <p:cNvSpPr txBox="1"/>
          <p:nvPr/>
        </p:nvSpPr>
        <p:spPr>
          <a:xfrm>
            <a:off x="340469" y="1375722"/>
            <a:ext cx="115364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</a:t>
            </a:r>
            <a:r>
              <a:rPr lang="kk-KZ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роект методики </a:t>
            </a:r>
            <a:r>
              <a:rPr lang="kk-KZ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планирования потребности ЛС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рамках </a:t>
            </a:r>
            <a:r>
              <a:rPr lang="kk-KZ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Разработаны </a:t>
            </a:r>
            <a:r>
              <a:rPr lang="kk-KZ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по выписанным рецептам и итоговой потребности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</a:t>
            </a:r>
            <a:r>
              <a:rPr lang="ru-KZ" sz="1400" kern="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роведена</a:t>
            </a:r>
            <a:r>
              <a:rPr lang="ru-KZ" sz="14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KZ" sz="140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информационно-разъяснительная работа с МО ПМСП</a:t>
            </a:r>
            <a:r>
              <a:rPr lang="ru-RU" sz="140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по планированию потребности в ЛС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Сформирована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таблица привязок </a:t>
            </a:r>
            <a:r>
              <a:rPr lang="ru-RU" sz="1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ЛС</a:t>
            </a:r>
            <a:r>
              <a:rPr lang="ru-KZ" sz="1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Приказа №75 </a:t>
            </a:r>
            <a:r>
              <a:rPr lang="ru-RU" sz="140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и </a:t>
            </a:r>
            <a:r>
              <a:rPr lang="ru-KZ" sz="1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Приказа №88 МЗ РК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реализации в ИСЛО при </a:t>
            </a:r>
            <a:r>
              <a:rPr lang="kk-KZ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планировании потребности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ЛС в рамках </a:t>
            </a:r>
            <a:r>
              <a:rPr lang="kk-KZ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</a:t>
            </a:r>
            <a:r>
              <a:rPr lang="ru-KZ" sz="1400" kern="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роведена</a:t>
            </a:r>
            <a:r>
              <a:rPr lang="ru-KZ" sz="14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работа </a:t>
            </a:r>
            <a:r>
              <a:rPr lang="ru-KZ" sz="140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по снятию </a:t>
            </a:r>
            <a:r>
              <a:rPr lang="ru-RU" sz="140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ФЛК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 планировать одно МНН одному пациенту больше одного раза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KZ" sz="14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для </a:t>
            </a:r>
            <a:r>
              <a:rPr lang="ru-RU" sz="140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126</a:t>
            </a:r>
            <a:r>
              <a:rPr lang="ru-KZ" sz="140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МНН, </a:t>
            </a:r>
            <a:r>
              <a:rPr lang="ru-RU" sz="140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681</a:t>
            </a:r>
            <a:r>
              <a:rPr lang="ru-KZ" sz="140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позиций </a:t>
            </a:r>
            <a:r>
              <a:rPr lang="ru-RU" sz="140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из 1122 позиций в ИСЛО </a:t>
            </a:r>
            <a:r>
              <a:rPr lang="ru-KZ" sz="14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14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61</a:t>
            </a:r>
            <a:r>
              <a:rPr lang="ru-KZ" sz="14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%)</a:t>
            </a:r>
            <a:endParaRPr lang="ru-RU" sz="1400" kern="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</a:t>
            </a:r>
            <a:r>
              <a:rPr lang="ru-KZ" sz="1400" kern="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роведены</a:t>
            </a:r>
            <a:r>
              <a:rPr lang="ru-KZ" sz="14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KZ" sz="140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перерасчеты по предельным годовым показателям </a:t>
            </a:r>
            <a:r>
              <a:rPr lang="ru-KZ" sz="14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 ЛС по </a:t>
            </a:r>
            <a:r>
              <a:rPr lang="en-US" sz="140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152</a:t>
            </a:r>
            <a:r>
              <a:rPr lang="ru-KZ" sz="140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МНН, 4</a:t>
            </a:r>
            <a:r>
              <a:rPr lang="en-US" sz="140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81</a:t>
            </a:r>
            <a:r>
              <a:rPr lang="ru-KZ" sz="140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позициям </a:t>
            </a:r>
            <a:r>
              <a:rPr lang="ru-KZ" sz="14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14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43</a:t>
            </a:r>
            <a:r>
              <a:rPr lang="ru-KZ" sz="14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%)</a:t>
            </a:r>
            <a:endParaRPr lang="ru-RU" sz="1400" kern="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</a:t>
            </a:r>
            <a:r>
              <a:rPr lang="ru-KZ" sz="1400" b="1" kern="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ривязано</a:t>
            </a:r>
            <a:r>
              <a:rPr lang="ru-KZ" sz="140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163 позиции по </a:t>
            </a:r>
            <a:r>
              <a:rPr lang="ru-RU" sz="140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ТН</a:t>
            </a:r>
            <a:r>
              <a:rPr lang="ru-KZ" sz="140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для</a:t>
            </a:r>
            <a:r>
              <a:rPr lang="ru-KZ" sz="14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26</a:t>
            </a:r>
            <a:r>
              <a:rPr lang="ru-RU" sz="14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KZ" sz="14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МНН</a:t>
            </a:r>
            <a:endParaRPr lang="ru-RU" sz="1400" kern="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 столбец «Единица измерения закупа (Приказ № 88) – штука (ампула, таблетка…)»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формы выпуска, согласно приказу №88 МЗ РК, столбец «Дозировка единицы измерения»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переименован в «Концентрация и дозировка»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«Единица измерения»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переименован в «Характеристика измерения концентрации и дозировки»;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«Среднегодовое количество ЛС на одного взрослого пациента» переименован в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«Максимальное количество ЛС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год на одного пациента в форме выпуска».</a:t>
            </a:r>
            <a:endParaRPr lang="kk-KZ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DB2D7B-CA6F-3E43-16AF-3CD0C2CFB3B5}"/>
              </a:ext>
            </a:extLst>
          </p:cNvPr>
          <p:cNvSpPr txBox="1"/>
          <p:nvPr/>
        </p:nvSpPr>
        <p:spPr>
          <a:xfrm>
            <a:off x="6024967" y="4815306"/>
            <a:ext cx="57682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Недостаток ЛС для:</a:t>
            </a:r>
          </a:p>
          <a:p>
            <a:r>
              <a:rPr lang="kk-KZ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А) </a:t>
            </a:r>
            <a:r>
              <a:rPr lang="kk-KZ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Новых пациентов</a:t>
            </a:r>
            <a:r>
              <a:rPr lang="kk-KZ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не состоящих на динамическом наблюдении    </a:t>
            </a:r>
          </a:p>
          <a:p>
            <a:r>
              <a:rPr lang="kk-KZ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момент формирования заявки</a:t>
            </a:r>
          </a:p>
          <a:p>
            <a:r>
              <a:rPr lang="kk-KZ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Б) Пациентов, </a:t>
            </a:r>
            <a:r>
              <a:rPr lang="kk-KZ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переезжающих</a:t>
            </a:r>
            <a:r>
              <a:rPr lang="kk-KZ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другие регионы РК</a:t>
            </a:r>
          </a:p>
          <a:p>
            <a:r>
              <a:rPr lang="kk-KZ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В) Пациентов с </a:t>
            </a:r>
            <a:r>
              <a:rPr lang="kk-KZ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измененной схемой лечения</a:t>
            </a:r>
          </a:p>
          <a:p>
            <a:r>
              <a:rPr lang="kk-KZ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Недостаточное финансирование </a:t>
            </a:r>
            <a:r>
              <a:rPr lang="kk-KZ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заявленный объем ЛС в рамках персонифицированной потребности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852A70-3B5D-6828-5CD8-79E52A2A95D1}"/>
              </a:ext>
            </a:extLst>
          </p:cNvPr>
          <p:cNvSpPr txBox="1"/>
          <p:nvPr/>
        </p:nvSpPr>
        <p:spPr>
          <a:xfrm>
            <a:off x="374457" y="4302284"/>
            <a:ext cx="545251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Текущая работа</a:t>
            </a:r>
            <a:endParaRPr lang="ru-K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E66C3-2924-7B25-DEBE-2AA5BC96AB6B}"/>
              </a:ext>
            </a:extLst>
          </p:cNvPr>
          <p:cNvSpPr txBox="1"/>
          <p:nvPr/>
        </p:nvSpPr>
        <p:spPr>
          <a:xfrm>
            <a:off x="372966" y="4726730"/>
            <a:ext cx="54525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k-KZ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РГП «ННЦРЗ» в составе рабочей группы проводит </a:t>
            </a:r>
            <a:r>
              <a:rPr lang="kk-KZ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расчета сводной персонифицированной потребности в ЛС, МИ </a:t>
            </a:r>
            <a:r>
              <a:rPr lang="kk-KZ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части правильности и достоверности, и на предмет обоснованности суммы затрат бюджетных средств.</a:t>
            </a:r>
          </a:p>
          <a:p>
            <a:pPr marL="342900" indent="-342900">
              <a:buAutoNum type="arabicPeriod"/>
            </a:pPr>
            <a:r>
              <a:rPr lang="kk-KZ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согласования персонифицированной заявки в ЛС </a:t>
            </a:r>
            <a:r>
              <a:rPr lang="kk-KZ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привлечены главные внештатные специалисты РК.</a:t>
            </a:r>
          </a:p>
          <a:p>
            <a:pPr marL="342900" indent="-342900">
              <a:buAutoNum type="arabicPeriod"/>
            </a:pPr>
            <a:r>
              <a:rPr lang="kk-KZ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 проводится</a:t>
            </a:r>
            <a:r>
              <a:rPr lang="kk-KZ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корректировка персонифицированной потребности в ЛС </a:t>
            </a:r>
            <a:r>
              <a:rPr lang="kk-KZ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учетом измененных значений годовой потребности, признака «Снять ФЛК».</a:t>
            </a:r>
          </a:p>
        </p:txBody>
      </p:sp>
    </p:spTree>
    <p:extLst>
      <p:ext uri="{BB962C8B-B14F-4D97-AF65-F5344CB8AC3E}">
        <p14:creationId xmlns:p14="http://schemas.microsoft.com/office/powerpoint/2010/main" val="935073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56AF7-4110-D989-8B90-7C40B930C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6">
            <a:extLst>
              <a:ext uri="{FF2B5EF4-FFF2-40B4-BE49-F238E27FC236}">
                <a16:creationId xmlns:a16="http://schemas.microsoft.com/office/drawing/2014/main" id="{1AC5FBAF-8D7F-2E29-543F-BFEABB1099F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24" y="0"/>
            <a:ext cx="3916680" cy="843740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6B34658F-7E44-FB0A-DD22-F8CF96720E52}"/>
              </a:ext>
            </a:extLst>
          </p:cNvPr>
          <p:cNvSpPr/>
          <p:nvPr/>
        </p:nvSpPr>
        <p:spPr>
          <a:xfrm>
            <a:off x="3801979" y="0"/>
            <a:ext cx="8390021" cy="596746"/>
          </a:xfrm>
          <a:custGeom>
            <a:avLst/>
            <a:gdLst/>
            <a:ahLst/>
            <a:cxnLst/>
            <a:rect l="l" t="t" r="r" b="b"/>
            <a:pathLst>
              <a:path w="8068945" h="646430">
                <a:moveTo>
                  <a:pt x="8068492" y="0"/>
                </a:moveTo>
                <a:lnTo>
                  <a:pt x="0" y="0"/>
                </a:lnTo>
                <a:lnTo>
                  <a:pt x="423169" y="646419"/>
                </a:lnTo>
                <a:lnTo>
                  <a:pt x="8068492" y="646419"/>
                </a:lnTo>
                <a:lnTo>
                  <a:pt x="8068492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ПЕРСОНИФИЦИРОВАННОГО ПЛАНИРОВАНИЯ</a:t>
            </a:r>
            <a:endParaRPr lang="ru-KZ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290;p4">
            <a:extLst>
              <a:ext uri="{FF2B5EF4-FFF2-40B4-BE49-F238E27FC236}">
                <a16:creationId xmlns:a16="http://schemas.microsoft.com/office/drawing/2014/main" id="{A5AABD0D-BCC9-F13C-CDF8-1A95A308188C}"/>
              </a:ext>
            </a:extLst>
          </p:cNvPr>
          <p:cNvSpPr txBox="1"/>
          <p:nvPr/>
        </p:nvSpPr>
        <p:spPr>
          <a:xfrm>
            <a:off x="2954010" y="660243"/>
            <a:ext cx="5860459" cy="306994"/>
          </a:xfrm>
          <a:prstGeom prst="rect">
            <a:avLst/>
          </a:prstGeom>
          <a:ln w="12700">
            <a:noFill/>
            <a:miter lim="4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>
            <a:lvl1pPr>
              <a:lnSpc>
                <a:spcPct val="108333"/>
              </a:lnSpc>
              <a:defRPr sz="2000" b="1">
                <a:solidFill>
                  <a:srgbClr val="305A98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algn="ctr"/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БРОНХИАЛЬНАЯ АСТМА</a:t>
            </a:r>
          </a:p>
        </p:txBody>
      </p:sp>
      <p:sp>
        <p:nvSpPr>
          <p:cNvPr id="3" name="Google Shape;292;p4">
            <a:extLst>
              <a:ext uri="{FF2B5EF4-FFF2-40B4-BE49-F238E27FC236}">
                <a16:creationId xmlns:a16="http://schemas.microsoft.com/office/drawing/2014/main" id="{D54D8FA7-C70E-56EE-59E2-1209C9363A43}"/>
              </a:ext>
            </a:extLst>
          </p:cNvPr>
          <p:cNvSpPr/>
          <p:nvPr/>
        </p:nvSpPr>
        <p:spPr>
          <a:xfrm>
            <a:off x="68424" y="1040691"/>
            <a:ext cx="5799740" cy="43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488" y="0"/>
                </a:lnTo>
                <a:lnTo>
                  <a:pt x="21600" y="10800"/>
                </a:lnTo>
                <a:lnTo>
                  <a:pt x="20488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>
              <a:solidFill>
                <a:srgbClr val="FFFFFF"/>
              </a:solidFill>
              <a:latin typeface="Aptos Narrow" panose="020B0004020202020204" pitchFamily="34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2" name="Google Shape;293;p4">
            <a:extLst>
              <a:ext uri="{FF2B5EF4-FFF2-40B4-BE49-F238E27FC236}">
                <a16:creationId xmlns:a16="http://schemas.microsoft.com/office/drawing/2014/main" id="{913FEBC0-8010-CA57-DC2C-696774752173}"/>
              </a:ext>
            </a:extLst>
          </p:cNvPr>
          <p:cNvSpPr txBox="1"/>
          <p:nvPr/>
        </p:nvSpPr>
        <p:spPr>
          <a:xfrm>
            <a:off x="340661" y="1095887"/>
            <a:ext cx="5226698" cy="322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7624" tIns="37624" rIns="37624" bIns="37624">
            <a:spAutoFit/>
          </a:bodyPr>
          <a:lstStyle/>
          <a:p>
            <a:pPr>
              <a:defRPr sz="16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ДЕЙСТВУЮЩАЯ МОДЕЛЬ</a:t>
            </a:r>
          </a:p>
        </p:txBody>
      </p:sp>
      <p:sp>
        <p:nvSpPr>
          <p:cNvPr id="14" name="Rectangle: Rounded Corners 4">
            <a:extLst>
              <a:ext uri="{FF2B5EF4-FFF2-40B4-BE49-F238E27FC236}">
                <a16:creationId xmlns:a16="http://schemas.microsoft.com/office/drawing/2014/main" id="{52470A58-64A3-F5FF-B932-393761D994AF}"/>
              </a:ext>
            </a:extLst>
          </p:cNvPr>
          <p:cNvSpPr/>
          <p:nvPr/>
        </p:nvSpPr>
        <p:spPr>
          <a:xfrm>
            <a:off x="68423" y="1528483"/>
            <a:ext cx="3916679" cy="688257"/>
          </a:xfrm>
          <a:prstGeom prst="roundRect">
            <a:avLst>
              <a:gd name="adj" fmla="val 10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Aptos Narrow" panose="020B0004020202020204" pitchFamily="34" charset="0"/>
                <a:cs typeface="Times New Roman" panose="02020603050405020304" pitchFamily="18" charset="0"/>
              </a:rPr>
              <a:t>5 ТЕРАПЕВТИЧЕСКИХ ГРУПП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rgbClr val="002060"/>
              </a:solidFill>
              <a:latin typeface="Aptos Narrow" panose="020B000402020202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Aptos Narrow" panose="020B0004020202020204" pitchFamily="34" charset="0"/>
                <a:cs typeface="Times New Roman" panose="02020603050405020304" pitchFamily="18" charset="0"/>
              </a:rPr>
              <a:t>9 ЛЕКАРСТВЕННЫХ СРЕДСТВ </a:t>
            </a:r>
          </a:p>
        </p:txBody>
      </p:sp>
      <p:sp>
        <p:nvSpPr>
          <p:cNvPr id="15" name="Нашивка 80">
            <a:extLst>
              <a:ext uri="{FF2B5EF4-FFF2-40B4-BE49-F238E27FC236}">
                <a16:creationId xmlns:a16="http://schemas.microsoft.com/office/drawing/2014/main" id="{A1A884BC-6FF6-D23F-E0F2-D8356AE47877}"/>
              </a:ext>
            </a:extLst>
          </p:cNvPr>
          <p:cNvSpPr/>
          <p:nvPr/>
        </p:nvSpPr>
        <p:spPr>
          <a:xfrm>
            <a:off x="5497445" y="1546741"/>
            <a:ext cx="306638" cy="688257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F247F708-10FD-F3DF-D17B-16FDE6007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757585"/>
              </p:ext>
            </p:extLst>
          </p:nvPr>
        </p:nvGraphicFramePr>
        <p:xfrm>
          <a:off x="68424" y="2385139"/>
          <a:ext cx="5683822" cy="4096123"/>
        </p:xfrm>
        <a:graphic>
          <a:graphicData uri="http://schemas.openxmlformats.org/drawingml/2006/table">
            <a:tbl>
              <a:tblPr/>
              <a:tblGrid>
                <a:gridCol w="282116">
                  <a:extLst>
                    <a:ext uri="{9D8B030D-6E8A-4147-A177-3AD203B41FA5}">
                      <a16:colId xmlns:a16="http://schemas.microsoft.com/office/drawing/2014/main" val="3140609507"/>
                    </a:ext>
                  </a:extLst>
                </a:gridCol>
                <a:gridCol w="294684">
                  <a:extLst>
                    <a:ext uri="{9D8B030D-6E8A-4147-A177-3AD203B41FA5}">
                      <a16:colId xmlns:a16="http://schemas.microsoft.com/office/drawing/2014/main" val="24260346"/>
                    </a:ext>
                  </a:extLst>
                </a:gridCol>
                <a:gridCol w="447472">
                  <a:extLst>
                    <a:ext uri="{9D8B030D-6E8A-4147-A177-3AD203B41FA5}">
                      <a16:colId xmlns:a16="http://schemas.microsoft.com/office/drawing/2014/main" val="3411715605"/>
                    </a:ext>
                  </a:extLst>
                </a:gridCol>
                <a:gridCol w="603115">
                  <a:extLst>
                    <a:ext uri="{9D8B030D-6E8A-4147-A177-3AD203B41FA5}">
                      <a16:colId xmlns:a16="http://schemas.microsoft.com/office/drawing/2014/main" val="2806265635"/>
                    </a:ext>
                  </a:extLst>
                </a:gridCol>
                <a:gridCol w="943583">
                  <a:extLst>
                    <a:ext uri="{9D8B030D-6E8A-4147-A177-3AD203B41FA5}">
                      <a16:colId xmlns:a16="http://schemas.microsoft.com/office/drawing/2014/main" val="2942436142"/>
                    </a:ext>
                  </a:extLst>
                </a:gridCol>
                <a:gridCol w="1403556">
                  <a:extLst>
                    <a:ext uri="{9D8B030D-6E8A-4147-A177-3AD203B41FA5}">
                      <a16:colId xmlns:a16="http://schemas.microsoft.com/office/drawing/2014/main" val="2278728286"/>
                    </a:ext>
                  </a:extLst>
                </a:gridCol>
                <a:gridCol w="706130">
                  <a:extLst>
                    <a:ext uri="{9D8B030D-6E8A-4147-A177-3AD203B41FA5}">
                      <a16:colId xmlns:a16="http://schemas.microsoft.com/office/drawing/2014/main" val="1414373271"/>
                    </a:ext>
                  </a:extLst>
                </a:gridCol>
                <a:gridCol w="1003166">
                  <a:extLst>
                    <a:ext uri="{9D8B030D-6E8A-4147-A177-3AD203B41FA5}">
                      <a16:colId xmlns:a16="http://schemas.microsoft.com/office/drawing/2014/main" val="833508"/>
                    </a:ext>
                  </a:extLst>
                </a:gridCol>
              </a:tblGrid>
              <a:tr h="43372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№ п/п</a:t>
                      </a: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Пакет</a:t>
                      </a: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Нозология</a:t>
                      </a: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Категория граждан</a:t>
                      </a: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МНН</a:t>
                      </a: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Лекарственная форма</a:t>
                      </a: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Код АТХ</a:t>
                      </a: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ФТГ</a:t>
                      </a: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436014"/>
                  </a:ext>
                </a:extLst>
              </a:tr>
              <a:tr h="23557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K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ГОБМП</a:t>
                      </a:r>
                    </a:p>
                  </a:txBody>
                  <a:tcPr marL="5593" marR="5593" marT="559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Бронхиальная астма</a:t>
                      </a: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Все категории, состоящие на динамическом наблюдении</a:t>
                      </a: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Преднизолон</a:t>
                      </a: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таблетка</a:t>
                      </a: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H02AB06</a:t>
                      </a: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ГКС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67832"/>
                  </a:ext>
                </a:extLst>
              </a:tr>
              <a:tr h="433723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K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Сальбутамол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аэрозоль для ингаляций, раствор для небулайзера</a:t>
                      </a: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R03AC02</a:t>
                      </a: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Селективные бета-2 -адреномиметики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36171"/>
                  </a:ext>
                </a:extLst>
              </a:tr>
              <a:tr h="433723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K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Сальметерол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и Флутиказон</a:t>
                      </a: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аэрозоль для ингаляций дозированный, порошок для ингаляций</a:t>
                      </a: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R03AK06</a:t>
                      </a: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иГКС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/Бета2-агонист длительного действия (ДБАД, LABA)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418329"/>
                  </a:ext>
                </a:extLst>
              </a:tr>
              <a:tr h="57663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K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Будесонид, формотерола фумарат дигидрат</a:t>
                      </a: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порошок для ингаляций, аэрозоль для ингаляций дозированный</a:t>
                      </a: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R03AK07</a:t>
                      </a: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091035"/>
                  </a:ext>
                </a:extLst>
              </a:tr>
              <a:tr h="43735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K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Беклометазон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аэрозоль для ингаляций дозированный</a:t>
                      </a: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R03BA01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иГКС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261600"/>
                  </a:ext>
                </a:extLst>
              </a:tr>
              <a:tr h="290813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K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Будесонид</a:t>
                      </a: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порошок, суспензия для ингаляций</a:t>
                      </a: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R03BA02</a:t>
                      </a: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06574"/>
                  </a:ext>
                </a:extLst>
              </a:tr>
              <a:tr h="23557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K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Флутиказон</a:t>
                      </a: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аэрозоль для ингаляций</a:t>
                      </a: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R03BA05</a:t>
                      </a: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093372"/>
                  </a:ext>
                </a:extLst>
              </a:tr>
              <a:tr h="290813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K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Циклезонид</a:t>
                      </a:r>
                      <a:endParaRPr lang="ru-KZ" sz="2400">
                        <a:latin typeface="Aptos Narrow" panose="020B0004020202020204" pitchFamily="34" charset="0"/>
                      </a:endParaRP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аэрозоль для ингаляций дозированный</a:t>
                      </a:r>
                      <a:endParaRPr lang="ru-KZ" sz="2400">
                        <a:latin typeface="Aptos Narrow" panose="020B0004020202020204" pitchFamily="34" charset="0"/>
                      </a:endParaRP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R03BA08</a:t>
                      </a:r>
                      <a:endParaRPr lang="ru-KZ" sz="2400" dirty="0">
                        <a:latin typeface="Aptos Narrow" panose="020B0004020202020204" pitchFamily="34" charset="0"/>
                      </a:endParaRP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071467"/>
                  </a:ext>
                </a:extLst>
              </a:tr>
              <a:tr h="433723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K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Монтелукаст</a:t>
                      </a:r>
                      <a:endParaRPr lang="ru-KZ" sz="2400">
                        <a:latin typeface="Aptos Narrow" panose="020B0004020202020204" pitchFamily="34" charset="0"/>
                      </a:endParaRP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K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ru-KZ" sz="2400" dirty="0">
                        <a:latin typeface="Aptos Narrow" panose="020B0004020202020204" pitchFamily="34" charset="0"/>
                      </a:endParaRP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R03DC03</a:t>
                      </a:r>
                      <a:endParaRPr lang="ru-KZ" sz="2400">
                        <a:latin typeface="Aptos Narrow" panose="020B0004020202020204" pitchFamily="34" charset="0"/>
                      </a:endParaRPr>
                    </a:p>
                  </a:txBody>
                  <a:tcPr marL="5593" marR="5593" marT="5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Антагонисты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лейкотриеновых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рецепторов</a:t>
                      </a:r>
                      <a:endParaRPr lang="ru-KZ" sz="2400" dirty="0">
                        <a:latin typeface="Aptos Narrow" panose="020B0004020202020204" pitchFamily="34" charset="0"/>
                      </a:endParaRP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346060"/>
                  </a:ext>
                </a:extLst>
              </a:tr>
            </a:tbl>
          </a:graphicData>
        </a:graphic>
      </p:graphicFrame>
      <p:sp>
        <p:nvSpPr>
          <p:cNvPr id="17" name="Rectangle: Rounded Corners 4">
            <a:extLst>
              <a:ext uri="{FF2B5EF4-FFF2-40B4-BE49-F238E27FC236}">
                <a16:creationId xmlns:a16="http://schemas.microsoft.com/office/drawing/2014/main" id="{4A85B032-0415-6282-360A-D924E749CF3B}"/>
              </a:ext>
            </a:extLst>
          </p:cNvPr>
          <p:cNvSpPr/>
          <p:nvPr/>
        </p:nvSpPr>
        <p:spPr>
          <a:xfrm>
            <a:off x="6263118" y="1093882"/>
            <a:ext cx="5860458" cy="325636"/>
          </a:xfrm>
          <a:prstGeom prst="roundRect">
            <a:avLst>
              <a:gd name="adj" fmla="val 10642"/>
            </a:avLst>
          </a:prstGeom>
          <a:solidFill>
            <a:srgbClr val="CC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ОТМЕЧАЕТСЯ ДУБЛИРОВАНИЕ ПРОГНОЗНОЙ ПОТРЕБНОСТИ</a:t>
            </a: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5B85A348-8EA7-DE7B-FE5E-2BF747F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718652"/>
              </p:ext>
            </p:extLst>
          </p:nvPr>
        </p:nvGraphicFramePr>
        <p:xfrm>
          <a:off x="6263118" y="1668593"/>
          <a:ext cx="4725853" cy="582420"/>
        </p:xfrm>
        <a:graphic>
          <a:graphicData uri="http://schemas.openxmlformats.org/drawingml/2006/table">
            <a:tbl>
              <a:tblPr/>
              <a:tblGrid>
                <a:gridCol w="2873319">
                  <a:extLst>
                    <a:ext uri="{9D8B030D-6E8A-4147-A177-3AD203B41FA5}">
                      <a16:colId xmlns:a16="http://schemas.microsoft.com/office/drawing/2014/main" val="807146533"/>
                    </a:ext>
                  </a:extLst>
                </a:gridCol>
                <a:gridCol w="1852534">
                  <a:extLst>
                    <a:ext uri="{9D8B030D-6E8A-4147-A177-3AD203B41FA5}">
                      <a16:colId xmlns:a16="http://schemas.microsoft.com/office/drawing/2014/main" val="1884197369"/>
                    </a:ext>
                  </a:extLst>
                </a:gridCol>
              </a:tblGrid>
              <a:tr h="19414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 1 комбинацией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иГКС+ДБАД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k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  <a:endParaRPr lang="ru-K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1978385"/>
                  </a:ext>
                </a:extLst>
              </a:tr>
              <a:tr h="19414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 2 комбинациями </a:t>
                      </a:r>
                      <a:r>
                        <a:rPr lang="ru-RU" sz="12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иГКС+ДБАД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ru-KZ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8594159"/>
                  </a:ext>
                </a:extLst>
              </a:tr>
              <a:tr h="19414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K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722348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BB4B938F-8F54-D07B-C147-416B42B90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545197"/>
              </p:ext>
            </p:extLst>
          </p:nvPr>
        </p:nvGraphicFramePr>
        <p:xfrm>
          <a:off x="6199811" y="2284095"/>
          <a:ext cx="5547920" cy="1144905"/>
        </p:xfrm>
        <a:graphic>
          <a:graphicData uri="http://schemas.openxmlformats.org/drawingml/2006/table">
            <a:tbl>
              <a:tblPr/>
              <a:tblGrid>
                <a:gridCol w="5547920">
                  <a:extLst>
                    <a:ext uri="{9D8B030D-6E8A-4147-A177-3AD203B41FA5}">
                      <a16:colId xmlns:a16="http://schemas.microsoft.com/office/drawing/2014/main" val="31067492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Пациент К., Ф.И.О. (одному пациенту указали сразу 4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иГКС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годовую  </a:t>
                      </a:r>
                    </a:p>
                    <a:p>
                      <a:pPr algn="l" fontAlgn="b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потребность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6140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Беклометазон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39232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Будесонид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33204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Флутиказон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1184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Циклезонид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117614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E77BF2C-8CB4-D8E7-320F-A13F87815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186030"/>
              </p:ext>
            </p:extLst>
          </p:nvPr>
        </p:nvGraphicFramePr>
        <p:xfrm>
          <a:off x="6199812" y="3938437"/>
          <a:ext cx="5706242" cy="1156335"/>
        </p:xfrm>
        <a:graphic>
          <a:graphicData uri="http://schemas.openxmlformats.org/drawingml/2006/table">
            <a:tbl>
              <a:tblPr/>
              <a:tblGrid>
                <a:gridCol w="608536">
                  <a:extLst>
                    <a:ext uri="{9D8B030D-6E8A-4147-A177-3AD203B41FA5}">
                      <a16:colId xmlns:a16="http://schemas.microsoft.com/office/drawing/2014/main" val="2176266962"/>
                    </a:ext>
                  </a:extLst>
                </a:gridCol>
                <a:gridCol w="608536">
                  <a:extLst>
                    <a:ext uri="{9D8B030D-6E8A-4147-A177-3AD203B41FA5}">
                      <a16:colId xmlns:a16="http://schemas.microsoft.com/office/drawing/2014/main" val="1713775834"/>
                    </a:ext>
                  </a:extLst>
                </a:gridCol>
                <a:gridCol w="608536">
                  <a:extLst>
                    <a:ext uri="{9D8B030D-6E8A-4147-A177-3AD203B41FA5}">
                      <a16:colId xmlns:a16="http://schemas.microsoft.com/office/drawing/2014/main" val="2917957854"/>
                    </a:ext>
                  </a:extLst>
                </a:gridCol>
                <a:gridCol w="751162">
                  <a:extLst>
                    <a:ext uri="{9D8B030D-6E8A-4147-A177-3AD203B41FA5}">
                      <a16:colId xmlns:a16="http://schemas.microsoft.com/office/drawing/2014/main" val="1718171241"/>
                    </a:ext>
                  </a:extLst>
                </a:gridCol>
                <a:gridCol w="751162">
                  <a:extLst>
                    <a:ext uri="{9D8B030D-6E8A-4147-A177-3AD203B41FA5}">
                      <a16:colId xmlns:a16="http://schemas.microsoft.com/office/drawing/2014/main" val="2716905515"/>
                    </a:ext>
                  </a:extLst>
                </a:gridCol>
                <a:gridCol w="751162">
                  <a:extLst>
                    <a:ext uri="{9D8B030D-6E8A-4147-A177-3AD203B41FA5}">
                      <a16:colId xmlns:a16="http://schemas.microsoft.com/office/drawing/2014/main" val="3670784721"/>
                    </a:ext>
                  </a:extLst>
                </a:gridCol>
                <a:gridCol w="760670">
                  <a:extLst>
                    <a:ext uri="{9D8B030D-6E8A-4147-A177-3AD203B41FA5}">
                      <a16:colId xmlns:a16="http://schemas.microsoft.com/office/drawing/2014/main" val="118000187"/>
                    </a:ext>
                  </a:extLst>
                </a:gridCol>
                <a:gridCol w="866478">
                  <a:extLst>
                    <a:ext uri="{9D8B030D-6E8A-4147-A177-3AD203B41FA5}">
                      <a16:colId xmlns:a16="http://schemas.microsoft.com/office/drawing/2014/main" val="1074561300"/>
                    </a:ext>
                  </a:extLst>
                </a:gridCol>
              </a:tblGrid>
              <a:tr h="48671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Заболевание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Кол/во пациентов на Д учете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Кол/во обеспеченных уникальных пациентов с учетом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коморбидности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Кол/во пациентов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24549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b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16.06.25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b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b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%26/24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58065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104 220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130 089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88 715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63 932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93 151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111 828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K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↑20,7%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15283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04D7E83-683E-37F4-9B93-652CD8CFC016}"/>
              </a:ext>
            </a:extLst>
          </p:cNvPr>
          <p:cNvSpPr txBox="1"/>
          <p:nvPr/>
        </p:nvSpPr>
        <p:spPr>
          <a:xfrm>
            <a:off x="6199811" y="3513537"/>
            <a:ext cx="5706243" cy="3139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 разрезе заболеваний за 2024 -2026 годы - ГОБМП</a:t>
            </a:r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5191107D-76C4-3724-1F51-792F11DBF645}"/>
              </a:ext>
            </a:extLst>
          </p:cNvPr>
          <p:cNvSpPr/>
          <p:nvPr/>
        </p:nvSpPr>
        <p:spPr>
          <a:xfrm>
            <a:off x="6652095" y="5329517"/>
            <a:ext cx="5253959" cy="688257"/>
          </a:xfrm>
          <a:prstGeom prst="roundRect">
            <a:avLst>
              <a:gd name="adj" fmla="val 1064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отмечается увеличение прогнозной суммы на 2026 год по сравнению с 2024 г 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в 2 раза с 5,3 млрд тенге до                                   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10 млрд тенге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16FE11-ED62-A44D-1857-CCB95F4DB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9910" y="5371628"/>
            <a:ext cx="588340" cy="5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68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7EA95-64E0-698E-EDDA-0FF2F34E0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4">
            <a:extLst>
              <a:ext uri="{FF2B5EF4-FFF2-40B4-BE49-F238E27FC236}">
                <a16:creationId xmlns:a16="http://schemas.microsoft.com/office/drawing/2014/main" id="{5EB999C2-C339-AC44-DDFE-65796D4DFB46}"/>
              </a:ext>
            </a:extLst>
          </p:cNvPr>
          <p:cNvSpPr/>
          <p:nvPr/>
        </p:nvSpPr>
        <p:spPr>
          <a:xfrm>
            <a:off x="41652" y="1220486"/>
            <a:ext cx="4412740" cy="498989"/>
          </a:xfrm>
          <a:prstGeom prst="roundRect">
            <a:avLst>
              <a:gd name="adj" fmla="val 10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ТЕРАПЕВТИЧЕСКИХ ГРУПП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ЛЕКАРСТВЕННЫХ СРЕДСТВ </a:t>
            </a:r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4D9249A6-BBD3-CADC-2EFA-3336CC000FB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24" y="0"/>
            <a:ext cx="3916680" cy="843740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9558A886-3392-CBD8-0649-A9E546442B0C}"/>
              </a:ext>
            </a:extLst>
          </p:cNvPr>
          <p:cNvSpPr/>
          <p:nvPr/>
        </p:nvSpPr>
        <p:spPr>
          <a:xfrm>
            <a:off x="3801979" y="0"/>
            <a:ext cx="8390021" cy="596746"/>
          </a:xfrm>
          <a:custGeom>
            <a:avLst/>
            <a:gdLst/>
            <a:ahLst/>
            <a:cxnLst/>
            <a:rect l="l" t="t" r="r" b="b"/>
            <a:pathLst>
              <a:path w="8068945" h="646430">
                <a:moveTo>
                  <a:pt x="8068492" y="0"/>
                </a:moveTo>
                <a:lnTo>
                  <a:pt x="0" y="0"/>
                </a:lnTo>
                <a:lnTo>
                  <a:pt x="423169" y="646419"/>
                </a:lnTo>
                <a:lnTo>
                  <a:pt x="8068492" y="646419"/>
                </a:lnTo>
                <a:lnTo>
                  <a:pt x="8068492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ПЕРСОНИФИЦИРОВАННОГО ПЛАНИРОВАНИЯ</a:t>
            </a:r>
          </a:p>
        </p:txBody>
      </p:sp>
      <p:sp>
        <p:nvSpPr>
          <p:cNvPr id="2" name="Google Shape;290;p4">
            <a:extLst>
              <a:ext uri="{FF2B5EF4-FFF2-40B4-BE49-F238E27FC236}">
                <a16:creationId xmlns:a16="http://schemas.microsoft.com/office/drawing/2014/main" id="{E5CA60CA-3D11-7DE7-8B08-D19BB309D961}"/>
              </a:ext>
            </a:extLst>
          </p:cNvPr>
          <p:cNvSpPr txBox="1"/>
          <p:nvPr/>
        </p:nvSpPr>
        <p:spPr>
          <a:xfrm>
            <a:off x="2969912" y="585004"/>
            <a:ext cx="5860459" cy="306994"/>
          </a:xfrm>
          <a:prstGeom prst="rect">
            <a:avLst/>
          </a:prstGeom>
          <a:ln w="12700">
            <a:noFill/>
            <a:miter lim="4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0124" tIns="30124" rIns="30124" bIns="30124">
            <a:spAutoFit/>
          </a:bodyPr>
          <a:lstStyle>
            <a:lvl1pPr>
              <a:lnSpc>
                <a:spcPct val="108333"/>
              </a:lnSpc>
              <a:defRPr sz="2000" b="1">
                <a:solidFill>
                  <a:srgbClr val="305A98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algn="ctr"/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САХАРНЫЙ ДИАБЕТ (</a:t>
            </a:r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E10-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Е11)</a:t>
            </a:r>
          </a:p>
        </p:txBody>
      </p:sp>
      <p:sp>
        <p:nvSpPr>
          <p:cNvPr id="3" name="Google Shape;292;p4">
            <a:extLst>
              <a:ext uri="{FF2B5EF4-FFF2-40B4-BE49-F238E27FC236}">
                <a16:creationId xmlns:a16="http://schemas.microsoft.com/office/drawing/2014/main" id="{FB1689A5-609C-07AC-F4FE-3E22ADCC5135}"/>
              </a:ext>
            </a:extLst>
          </p:cNvPr>
          <p:cNvSpPr/>
          <p:nvPr/>
        </p:nvSpPr>
        <p:spPr>
          <a:xfrm>
            <a:off x="83846" y="880160"/>
            <a:ext cx="5799740" cy="362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488" y="0"/>
                </a:lnTo>
                <a:lnTo>
                  <a:pt x="21600" y="10800"/>
                </a:lnTo>
                <a:lnTo>
                  <a:pt x="20488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2" name="Google Shape;293;p4">
            <a:extLst>
              <a:ext uri="{FF2B5EF4-FFF2-40B4-BE49-F238E27FC236}">
                <a16:creationId xmlns:a16="http://schemas.microsoft.com/office/drawing/2014/main" id="{9B00E324-9B5A-342D-2062-2597221EE33F}"/>
              </a:ext>
            </a:extLst>
          </p:cNvPr>
          <p:cNvSpPr txBox="1"/>
          <p:nvPr/>
        </p:nvSpPr>
        <p:spPr>
          <a:xfrm>
            <a:off x="349270" y="904610"/>
            <a:ext cx="5226698" cy="291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7624" tIns="37624" rIns="37624" bIns="37624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ДЕЙСТВУЮЩАЯ МОДЕЛЬ</a:t>
            </a:r>
          </a:p>
        </p:txBody>
      </p:sp>
      <p:sp>
        <p:nvSpPr>
          <p:cNvPr id="15" name="Нашивка 80">
            <a:extLst>
              <a:ext uri="{FF2B5EF4-FFF2-40B4-BE49-F238E27FC236}">
                <a16:creationId xmlns:a16="http://schemas.microsoft.com/office/drawing/2014/main" id="{2E922E54-0869-C2E8-BAE0-90851BDDDCAB}"/>
              </a:ext>
            </a:extLst>
          </p:cNvPr>
          <p:cNvSpPr/>
          <p:nvPr/>
        </p:nvSpPr>
        <p:spPr>
          <a:xfrm>
            <a:off x="5766356" y="1251545"/>
            <a:ext cx="349758" cy="568148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6B98AA3-C08D-60E0-7FAE-37A07211A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945140"/>
              </p:ext>
            </p:extLst>
          </p:nvPr>
        </p:nvGraphicFramePr>
        <p:xfrm>
          <a:off x="6430463" y="4364316"/>
          <a:ext cx="5670096" cy="1156335"/>
        </p:xfrm>
        <a:graphic>
          <a:graphicData uri="http://schemas.openxmlformats.org/drawingml/2006/table">
            <a:tbl>
              <a:tblPr/>
              <a:tblGrid>
                <a:gridCol w="604681">
                  <a:extLst>
                    <a:ext uri="{9D8B030D-6E8A-4147-A177-3AD203B41FA5}">
                      <a16:colId xmlns:a16="http://schemas.microsoft.com/office/drawing/2014/main" val="2176266962"/>
                    </a:ext>
                  </a:extLst>
                </a:gridCol>
                <a:gridCol w="604681">
                  <a:extLst>
                    <a:ext uri="{9D8B030D-6E8A-4147-A177-3AD203B41FA5}">
                      <a16:colId xmlns:a16="http://schemas.microsoft.com/office/drawing/2014/main" val="1713775834"/>
                    </a:ext>
                  </a:extLst>
                </a:gridCol>
                <a:gridCol w="604681">
                  <a:extLst>
                    <a:ext uri="{9D8B030D-6E8A-4147-A177-3AD203B41FA5}">
                      <a16:colId xmlns:a16="http://schemas.microsoft.com/office/drawing/2014/main" val="2917957854"/>
                    </a:ext>
                  </a:extLst>
                </a:gridCol>
                <a:gridCol w="746404">
                  <a:extLst>
                    <a:ext uri="{9D8B030D-6E8A-4147-A177-3AD203B41FA5}">
                      <a16:colId xmlns:a16="http://schemas.microsoft.com/office/drawing/2014/main" val="1718171241"/>
                    </a:ext>
                  </a:extLst>
                </a:gridCol>
                <a:gridCol w="746404">
                  <a:extLst>
                    <a:ext uri="{9D8B030D-6E8A-4147-A177-3AD203B41FA5}">
                      <a16:colId xmlns:a16="http://schemas.microsoft.com/office/drawing/2014/main" val="2716905515"/>
                    </a:ext>
                  </a:extLst>
                </a:gridCol>
                <a:gridCol w="746404">
                  <a:extLst>
                    <a:ext uri="{9D8B030D-6E8A-4147-A177-3AD203B41FA5}">
                      <a16:colId xmlns:a16="http://schemas.microsoft.com/office/drawing/2014/main" val="3670784721"/>
                    </a:ext>
                  </a:extLst>
                </a:gridCol>
                <a:gridCol w="755852">
                  <a:extLst>
                    <a:ext uri="{9D8B030D-6E8A-4147-A177-3AD203B41FA5}">
                      <a16:colId xmlns:a16="http://schemas.microsoft.com/office/drawing/2014/main" val="118000187"/>
                    </a:ext>
                  </a:extLst>
                </a:gridCol>
                <a:gridCol w="860989">
                  <a:extLst>
                    <a:ext uri="{9D8B030D-6E8A-4147-A177-3AD203B41FA5}">
                      <a16:colId xmlns:a16="http://schemas.microsoft.com/office/drawing/2014/main" val="1074561300"/>
                    </a:ext>
                  </a:extLst>
                </a:gridCol>
              </a:tblGrid>
              <a:tr h="36155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Заболевание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Кол/во пациентов на Д учете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Кол/во обеспеченных уникальных пациентов с учетом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коморбидности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Кол/во пациентов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245494"/>
                  </a:ext>
                </a:extLst>
              </a:tr>
              <a:tr h="24309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b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16.06.25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b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b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%26/24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гг</a:t>
                      </a:r>
                      <a:endParaRPr lang="ru-K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580651"/>
                  </a:ext>
                </a:extLst>
              </a:tr>
              <a:tr h="18087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435 125</a:t>
                      </a:r>
                      <a:endParaRPr lang="ru-K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545 457</a:t>
                      </a:r>
                      <a:endParaRPr lang="ru-K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440 867</a:t>
                      </a:r>
                      <a:endParaRPr lang="ru-K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388 048</a:t>
                      </a:r>
                      <a:endParaRPr lang="ru-K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462 920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484 116</a:t>
                      </a:r>
                      <a:endParaRPr lang="ru-K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K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↑</a:t>
                      </a:r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r>
                        <a:rPr lang="ru-K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15283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79AF869-8136-8A16-CE17-C5B266A477B7}"/>
              </a:ext>
            </a:extLst>
          </p:cNvPr>
          <p:cNvSpPr txBox="1"/>
          <p:nvPr/>
        </p:nvSpPr>
        <p:spPr>
          <a:xfrm>
            <a:off x="6408815" y="3896847"/>
            <a:ext cx="5684529" cy="3139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 разрезе заболеваний за 2024 -2026 годы - ГОБМП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90D081-ECD3-92F8-F301-24154A667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599" y="5780258"/>
            <a:ext cx="588340" cy="554575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E230A0A-6D72-BF9C-9CAF-7DF94394C9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218189"/>
              </p:ext>
            </p:extLst>
          </p:nvPr>
        </p:nvGraphicFramePr>
        <p:xfrm>
          <a:off x="36718" y="1650865"/>
          <a:ext cx="4930241" cy="5211711"/>
        </p:xfrm>
        <a:graphic>
          <a:graphicData uri="http://schemas.openxmlformats.org/drawingml/2006/table">
            <a:tbl>
              <a:tblPr firstRow="1"/>
              <a:tblGrid>
                <a:gridCol w="211112">
                  <a:extLst>
                    <a:ext uri="{9D8B030D-6E8A-4147-A177-3AD203B41FA5}">
                      <a16:colId xmlns:a16="http://schemas.microsoft.com/office/drawing/2014/main" val="2045141500"/>
                    </a:ext>
                  </a:extLst>
                </a:gridCol>
                <a:gridCol w="918752">
                  <a:extLst>
                    <a:ext uri="{9D8B030D-6E8A-4147-A177-3AD203B41FA5}">
                      <a16:colId xmlns:a16="http://schemas.microsoft.com/office/drawing/2014/main" val="643414667"/>
                    </a:ext>
                  </a:extLst>
                </a:gridCol>
                <a:gridCol w="2802103">
                  <a:extLst>
                    <a:ext uri="{9D8B030D-6E8A-4147-A177-3AD203B41FA5}">
                      <a16:colId xmlns:a16="http://schemas.microsoft.com/office/drawing/2014/main" val="4285860344"/>
                    </a:ext>
                  </a:extLst>
                </a:gridCol>
                <a:gridCol w="433633">
                  <a:extLst>
                    <a:ext uri="{9D8B030D-6E8A-4147-A177-3AD203B41FA5}">
                      <a16:colId xmlns:a16="http://schemas.microsoft.com/office/drawing/2014/main" val="4209794731"/>
                    </a:ext>
                  </a:extLst>
                </a:gridCol>
                <a:gridCol w="564641">
                  <a:extLst>
                    <a:ext uri="{9D8B030D-6E8A-4147-A177-3AD203B41FA5}">
                      <a16:colId xmlns:a16="http://schemas.microsoft.com/office/drawing/2014/main" val="4081759792"/>
                    </a:ext>
                  </a:extLst>
                </a:gridCol>
              </a:tblGrid>
              <a:tr h="269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x-none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254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ФТГ</a:t>
                      </a:r>
                      <a:endParaRPr lang="x-none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254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МНН</a:t>
                      </a:r>
                      <a:endParaRPr lang="x-none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254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900" b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Колво</a:t>
                      </a:r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254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x-none" sz="900" b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</a:t>
                      </a:r>
                      <a:endParaRPr lang="x-none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254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86674"/>
                  </a:ext>
                </a:extLst>
              </a:tr>
              <a:tr h="1348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254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Диабет сахарный</a:t>
                      </a:r>
                      <a:endParaRPr lang="x-none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254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254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x-none" sz="9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254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1766"/>
                  </a:ext>
                </a:extLst>
              </a:tr>
              <a:tr h="152380">
                <a:tc rowSpan="1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Инсулины</a:t>
                      </a:r>
                      <a:endParaRPr lang="x-none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x-none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736335"/>
                  </a:ext>
                </a:extLst>
              </a:tr>
              <a:tr h="30476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1.Человеческие инсулины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растворимый человеческий, генно-инженерный, раствор для инъекций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612693"/>
                  </a:ext>
                </a:extLst>
              </a:tr>
              <a:tr h="331487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</a:t>
                      </a:r>
                      <a:r>
                        <a:rPr lang="ru-RU" sz="9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изофан</a:t>
                      </a:r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человеческий генно-инженерный суточного действия (средний), суспензия</a:t>
                      </a:r>
                      <a:endParaRPr lang="x-non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716892"/>
                  </a:ext>
                </a:extLst>
              </a:tr>
              <a:tr h="15238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Базальные инсулины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</a:t>
                      </a:r>
                      <a:r>
                        <a:rPr lang="x-none" sz="9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гларгин</a:t>
                      </a:r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 ЕД/мл и 300 ЕД/мл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460048"/>
                  </a:ext>
                </a:extLst>
              </a:tr>
              <a:tr h="187805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</a:t>
                      </a:r>
                      <a:r>
                        <a:rPr lang="x-none" sz="9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детемир</a:t>
                      </a:r>
                      <a:endParaRPr lang="x-non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193398"/>
                  </a:ext>
                </a:extLst>
              </a:tr>
              <a:tr h="15238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</a:t>
                      </a:r>
                      <a:r>
                        <a:rPr lang="ru-RU" sz="9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деглудек</a:t>
                      </a:r>
                      <a:endParaRPr lang="x-non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9546946"/>
                  </a:ext>
                </a:extLst>
              </a:tr>
              <a:tr h="15238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Инсулины ультракороткого действия 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глулизин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470535"/>
                  </a:ext>
                </a:extLst>
              </a:tr>
              <a:tr h="13487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x-none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лизпро</a:t>
                      </a:r>
                      <a:endParaRPr lang="x-none"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864092"/>
                  </a:ext>
                </a:extLst>
              </a:tr>
              <a:tr h="16877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</a:t>
                      </a:r>
                      <a:r>
                        <a:rPr lang="x-none" sz="9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аспарт</a:t>
                      </a:r>
                      <a:endParaRPr lang="x-non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047023"/>
                  </a:ext>
                </a:extLst>
              </a:tr>
              <a:tr h="26974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Смешанные инсулины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аспарт двухфазный в комбинации с инсулином средней продолжительности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849305"/>
                  </a:ext>
                </a:extLst>
              </a:tr>
              <a:tr h="34126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</a:t>
                      </a:r>
                      <a:r>
                        <a:rPr lang="x-none" sz="9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лизпро</a:t>
                      </a:r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двухфазный в комбинации с инсулином средней продолжительности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829337"/>
                  </a:ext>
                </a:extLst>
              </a:tr>
              <a:tr h="26974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двухфазный человеческий генно-инженерный, суспензия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291602"/>
                  </a:ext>
                </a:extLst>
              </a:tr>
              <a:tr h="1523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Бигуаниды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Метформин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737465"/>
                  </a:ext>
                </a:extLst>
              </a:tr>
              <a:tr h="1523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Глиниды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9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Репаглинид</a:t>
                      </a:r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9467727"/>
                  </a:ext>
                </a:extLst>
              </a:tr>
              <a:tr h="15238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ПСМ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9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Гликлазид</a:t>
                      </a:r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2879832"/>
                  </a:ext>
                </a:extLst>
              </a:tr>
              <a:tr h="15238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9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Глимепирид</a:t>
                      </a:r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097846"/>
                  </a:ext>
                </a:extLst>
              </a:tr>
              <a:tr h="15238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иДПП4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9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Линаглиптин</a:t>
                      </a:r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0883324"/>
                  </a:ext>
                </a:extLst>
              </a:tr>
              <a:tr h="17113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9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Вилдаглиптин</a:t>
                      </a:r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199070"/>
                  </a:ext>
                </a:extLst>
              </a:tr>
              <a:tr h="15238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иНГЛТ2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9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Канаглифлозин</a:t>
                      </a:r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507757"/>
                  </a:ext>
                </a:extLst>
              </a:tr>
              <a:tr h="15238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9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Эмпаглифлозин</a:t>
                      </a:r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0443623"/>
                  </a:ext>
                </a:extLst>
              </a:tr>
              <a:tr h="15238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Дапаглифлозин </a:t>
                      </a:r>
                      <a:endParaRPr lang="x-non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2283459"/>
                  </a:ext>
                </a:extLst>
              </a:tr>
              <a:tr h="15238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арГПП-1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9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Лираглутид</a:t>
                      </a:r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898821"/>
                  </a:ext>
                </a:extLst>
              </a:tr>
              <a:tr h="17113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9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Дулаглутид</a:t>
                      </a:r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803142"/>
                  </a:ext>
                </a:extLst>
              </a:tr>
              <a:tr h="304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Гликогенолитические гормоны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Глюкагон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42560"/>
                  </a:ext>
                </a:extLst>
              </a:tr>
              <a:tr h="1523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endParaRPr lang="x-none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x-none" sz="9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endParaRPr lang="x-none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1941715"/>
                  </a:ext>
                </a:extLst>
              </a:tr>
            </a:tbl>
          </a:graphicData>
        </a:graphic>
      </p:graphicFrame>
      <p:sp>
        <p:nvSpPr>
          <p:cNvPr id="11" name="Rectangle: Rounded Corners 4">
            <a:extLst>
              <a:ext uri="{FF2B5EF4-FFF2-40B4-BE49-F238E27FC236}">
                <a16:creationId xmlns:a16="http://schemas.microsoft.com/office/drawing/2014/main" id="{C6DFD597-F97C-7CE2-6B90-8C6A91D1725E}"/>
              </a:ext>
            </a:extLst>
          </p:cNvPr>
          <p:cNvSpPr/>
          <p:nvPr/>
        </p:nvSpPr>
        <p:spPr>
          <a:xfrm>
            <a:off x="6328233" y="907080"/>
            <a:ext cx="5779542" cy="325636"/>
          </a:xfrm>
          <a:prstGeom prst="roundRect">
            <a:avLst>
              <a:gd name="adj" fmla="val 10642"/>
            </a:avLst>
          </a:prstGeom>
          <a:solidFill>
            <a:srgbClr val="CC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ОТМЕЧАЕТСЯ ДУБЛИРОВАНИЕ ПРОГНОЗНОЙ ПОТРЕБНОСТИ</a:t>
            </a:r>
          </a:p>
        </p:txBody>
      </p: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77977BB6-79B2-6D17-7B27-4E3966170BBC}"/>
              </a:ext>
            </a:extLst>
          </p:cNvPr>
          <p:cNvSpPr/>
          <p:nvPr/>
        </p:nvSpPr>
        <p:spPr>
          <a:xfrm>
            <a:off x="7140890" y="5646576"/>
            <a:ext cx="4952454" cy="688257"/>
          </a:xfrm>
          <a:prstGeom prst="roundRect">
            <a:avLst>
              <a:gd name="adj" fmla="val 1064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отмечается увеличение прогнозной суммы на 2026 год по сравнению с 2024 г 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57% с 50,2 млрд тенге до 78,7 млрд тенге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8C6EEB-E7E1-936D-3FA8-4AB1E7339605}"/>
              </a:ext>
            </a:extLst>
          </p:cNvPr>
          <p:cNvSpPr txBox="1"/>
          <p:nvPr/>
        </p:nvSpPr>
        <p:spPr>
          <a:xfrm>
            <a:off x="6375740" y="1327818"/>
            <a:ext cx="577954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0" lang="kk-KZ" sz="12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 рамках одной фармакотерапевтической группы указывается прогнозная потребность всех ЛС:</a:t>
            </a:r>
          </a:p>
          <a:p>
            <a:pPr marL="342900" indent="-342900">
              <a:buAutoNum type="arabicParenR"/>
            </a:pPr>
            <a:r>
              <a:rPr lang="kk-KZ" sz="1200" i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</a:rPr>
              <a:t>Из группы иНГЛТ2 одному пациенту запланированы сразу в годовом объеме по 2МНН/3 МНН (Канаглифлозин, Эмпаглифлозин, Дапаглифлозин);</a:t>
            </a:r>
          </a:p>
          <a:p>
            <a:pPr marL="342900" indent="-342900">
              <a:buAutoNum type="arabicParenR"/>
            </a:pPr>
            <a:r>
              <a:rPr lang="kk-KZ" sz="1200" i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</a:rPr>
              <a:t>Из группы арГПП-1 одному пациенту подано 2 МНН: Лираглутид и Дулаглутид</a:t>
            </a:r>
          </a:p>
          <a:p>
            <a:r>
              <a:rPr lang="kk-KZ" sz="1200" i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</a:rPr>
              <a:t>Также отмечается дублирование и по ПСМ и иДПП4 препаратам</a:t>
            </a:r>
            <a:endParaRPr lang="ru-KZ" sz="1600" i="1" dirty="0"/>
          </a:p>
        </p:txBody>
      </p:sp>
      <p:sp>
        <p:nvSpPr>
          <p:cNvPr id="18" name="Rectangle: Rounded Corners 4">
            <a:extLst>
              <a:ext uri="{FF2B5EF4-FFF2-40B4-BE49-F238E27FC236}">
                <a16:creationId xmlns:a16="http://schemas.microsoft.com/office/drawing/2014/main" id="{D1D9AB4E-C2D1-1FCE-BAB7-F56FDD2FDEFA}"/>
              </a:ext>
            </a:extLst>
          </p:cNvPr>
          <p:cNvSpPr/>
          <p:nvPr/>
        </p:nvSpPr>
        <p:spPr>
          <a:xfrm>
            <a:off x="6361309" y="2594763"/>
            <a:ext cx="5779542" cy="325636"/>
          </a:xfrm>
          <a:prstGeom prst="roundRect">
            <a:avLst>
              <a:gd name="adj" fmla="val 10642"/>
            </a:avLst>
          </a:prstGeom>
          <a:solidFill>
            <a:srgbClr val="CC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НЕРАЦИОНАЛЬНЫЕ КОМБИНАЦИИ ЛС ПРИ СД </a:t>
            </a: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64E44EC0-8AA9-52E8-8D49-BE2800D35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243523"/>
              </p:ext>
            </p:extLst>
          </p:nvPr>
        </p:nvGraphicFramePr>
        <p:xfrm>
          <a:off x="6408815" y="3027623"/>
          <a:ext cx="5684529" cy="762000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5684529">
                  <a:extLst>
                    <a:ext uri="{9D8B030D-6E8A-4147-A177-3AD203B41FA5}">
                      <a16:colId xmlns:a16="http://schemas.microsoft.com/office/drawing/2014/main" val="60104999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indent="449580" algn="just">
                        <a:spcAft>
                          <a:spcPts val="900"/>
                        </a:spcAft>
                        <a:buNone/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GLP-1 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лираглутид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дулаглутид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DPP-4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линаглиптин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вилдаглиптин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KZ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6393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449580" algn="just">
                        <a:spcAft>
                          <a:spcPts val="900"/>
                        </a:spcAft>
                        <a:buNone/>
                      </a:pPr>
                      <a:r>
                        <a:rPr lang="en-US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Инсулины</a:t>
                      </a: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репаглинид</a:t>
                      </a:r>
                      <a:endParaRPr lang="ru-KZ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9488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449580" algn="just">
                        <a:spcAft>
                          <a:spcPts val="900"/>
                        </a:spcAft>
                        <a:buNone/>
                      </a:pPr>
                      <a:r>
                        <a:rPr lang="en-US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Инсулины</a:t>
                      </a: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сульфонилмочевина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гликлазид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глимепирид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KZ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6733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449580" algn="just">
                        <a:spcAft>
                          <a:spcPts val="900"/>
                        </a:spcAft>
                        <a:buNone/>
                      </a:pPr>
                      <a:r>
                        <a:rPr lang="en-US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Сульфонилмочевина</a:t>
                      </a: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</a:t>
                      </a:r>
                      <a:r>
                        <a:rPr lang="en-US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репаглинид</a:t>
                      </a: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KZ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57773383"/>
                  </a:ext>
                </a:extLst>
              </a:tr>
            </a:tbl>
          </a:graphicData>
        </a:graphic>
      </p:graphicFrame>
      <p:sp>
        <p:nvSpPr>
          <p:cNvPr id="20" name="Правая фигурная скобка 19">
            <a:extLst>
              <a:ext uri="{FF2B5EF4-FFF2-40B4-BE49-F238E27FC236}">
                <a16:creationId xmlns:a16="http://schemas.microsoft.com/office/drawing/2014/main" id="{7DAD8CBF-6DA9-12DC-C682-C5954F49D521}"/>
              </a:ext>
            </a:extLst>
          </p:cNvPr>
          <p:cNvSpPr/>
          <p:nvPr/>
        </p:nvSpPr>
        <p:spPr>
          <a:xfrm>
            <a:off x="5050574" y="5646576"/>
            <a:ext cx="310171" cy="740646"/>
          </a:xfrm>
          <a:prstGeom prst="rightBrace">
            <a:avLst>
              <a:gd name="adj1" fmla="val 0"/>
              <a:gd name="adj2" fmla="val 50000"/>
            </a:avLst>
          </a:prstGeom>
          <a:solidFill>
            <a:srgbClr val="CCFFFF"/>
          </a:solidFill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CE9179-4944-6731-CD12-918BA5A11158}"/>
              </a:ext>
            </a:extLst>
          </p:cNvPr>
          <p:cNvSpPr txBox="1"/>
          <p:nvPr/>
        </p:nvSpPr>
        <p:spPr>
          <a:xfrm>
            <a:off x="5311730" y="4910771"/>
            <a:ext cx="1024918" cy="1892826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стадии и степени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 2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типа. При наличии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ожирения и факторов риск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сердечно-сосудистых осложнений (дополнительная терапия)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назначению эндокринолога</a:t>
            </a:r>
            <a:endParaRPr lang="ru-KZ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CF04CF-A34B-6777-2486-A8D1E4FF0119}"/>
              </a:ext>
            </a:extLst>
          </p:cNvPr>
          <p:cNvSpPr txBox="1"/>
          <p:nvPr/>
        </p:nvSpPr>
        <p:spPr>
          <a:xfrm>
            <a:off x="5060774" y="4453163"/>
            <a:ext cx="13149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СД 2 типа – 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код МКБ-10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Е11</a:t>
            </a:r>
            <a:endParaRPr lang="ru-KZ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76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0A35F-0C36-6308-B11F-7458A646C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4">
            <a:extLst>
              <a:ext uri="{FF2B5EF4-FFF2-40B4-BE49-F238E27FC236}">
                <a16:creationId xmlns:a16="http://schemas.microsoft.com/office/drawing/2014/main" id="{CC334316-6C9B-65D4-A5F3-0C85CA48B01A}"/>
              </a:ext>
            </a:extLst>
          </p:cNvPr>
          <p:cNvSpPr/>
          <p:nvPr/>
        </p:nvSpPr>
        <p:spPr>
          <a:xfrm>
            <a:off x="41652" y="1220486"/>
            <a:ext cx="4412740" cy="498989"/>
          </a:xfrm>
          <a:prstGeom prst="roundRect">
            <a:avLst>
              <a:gd name="adj" fmla="val 10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ТЕРАПЕВТИЧЕСКИХ ГРУПП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ЛЕКАРСТВЕННЫХ СРЕДСТВ </a:t>
            </a:r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E28FFC1F-1AE2-F401-EE53-174873AB430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24" y="0"/>
            <a:ext cx="3916680" cy="843740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C4E108AC-DB08-3EE7-A190-4FB85CCEE376}"/>
              </a:ext>
            </a:extLst>
          </p:cNvPr>
          <p:cNvSpPr/>
          <p:nvPr/>
        </p:nvSpPr>
        <p:spPr>
          <a:xfrm>
            <a:off x="3801979" y="0"/>
            <a:ext cx="8390021" cy="596746"/>
          </a:xfrm>
          <a:custGeom>
            <a:avLst/>
            <a:gdLst/>
            <a:ahLst/>
            <a:cxnLst/>
            <a:rect l="l" t="t" r="r" b="b"/>
            <a:pathLst>
              <a:path w="8068945" h="646430">
                <a:moveTo>
                  <a:pt x="8068492" y="0"/>
                </a:moveTo>
                <a:lnTo>
                  <a:pt x="0" y="0"/>
                </a:lnTo>
                <a:lnTo>
                  <a:pt x="423169" y="646419"/>
                </a:lnTo>
                <a:lnTo>
                  <a:pt x="8068492" y="646419"/>
                </a:lnTo>
                <a:lnTo>
                  <a:pt x="8068492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ПЕРСОНИФИЦИРОВАННОГО ПЛАНИРОВАНИЯ</a:t>
            </a:r>
          </a:p>
        </p:txBody>
      </p:sp>
      <p:sp>
        <p:nvSpPr>
          <p:cNvPr id="2" name="Google Shape;290;p4">
            <a:extLst>
              <a:ext uri="{FF2B5EF4-FFF2-40B4-BE49-F238E27FC236}">
                <a16:creationId xmlns:a16="http://schemas.microsoft.com/office/drawing/2014/main" id="{D2DDD326-D613-5C5F-1C04-803A2DD73F1A}"/>
              </a:ext>
            </a:extLst>
          </p:cNvPr>
          <p:cNvSpPr txBox="1"/>
          <p:nvPr/>
        </p:nvSpPr>
        <p:spPr>
          <a:xfrm>
            <a:off x="2969912" y="585004"/>
            <a:ext cx="5860459" cy="306994"/>
          </a:xfrm>
          <a:prstGeom prst="rect">
            <a:avLst/>
          </a:prstGeom>
          <a:ln w="12700">
            <a:noFill/>
            <a:miter lim="4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>
            <a:lvl1pPr>
              <a:lnSpc>
                <a:spcPct val="108333"/>
              </a:lnSpc>
              <a:defRPr sz="2000" b="1">
                <a:solidFill>
                  <a:srgbClr val="305A98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algn="ctr"/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САХАРНЫЙ ДИАБЕТ </a:t>
            </a:r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(E10-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Е11)</a:t>
            </a:r>
          </a:p>
        </p:txBody>
      </p:sp>
      <p:sp>
        <p:nvSpPr>
          <p:cNvPr id="3" name="Google Shape;292;p4">
            <a:extLst>
              <a:ext uri="{FF2B5EF4-FFF2-40B4-BE49-F238E27FC236}">
                <a16:creationId xmlns:a16="http://schemas.microsoft.com/office/drawing/2014/main" id="{DAA8C0AF-BAD1-BC3C-649D-7C24C5334783}"/>
              </a:ext>
            </a:extLst>
          </p:cNvPr>
          <p:cNvSpPr/>
          <p:nvPr/>
        </p:nvSpPr>
        <p:spPr>
          <a:xfrm>
            <a:off x="83846" y="880160"/>
            <a:ext cx="4454243" cy="362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488" y="0"/>
                </a:lnTo>
                <a:lnTo>
                  <a:pt x="21600" y="10800"/>
                </a:lnTo>
                <a:lnTo>
                  <a:pt x="20488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2" name="Google Shape;293;p4">
            <a:extLst>
              <a:ext uri="{FF2B5EF4-FFF2-40B4-BE49-F238E27FC236}">
                <a16:creationId xmlns:a16="http://schemas.microsoft.com/office/drawing/2014/main" id="{928B05E2-5A98-AADF-2DDD-F31222A7027D}"/>
              </a:ext>
            </a:extLst>
          </p:cNvPr>
          <p:cNvSpPr txBox="1"/>
          <p:nvPr/>
        </p:nvSpPr>
        <p:spPr>
          <a:xfrm>
            <a:off x="349270" y="904610"/>
            <a:ext cx="5226698" cy="291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7624" tIns="37624" rIns="37624" bIns="37624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ДЕЙСТВУЮЩАЯ МОДЕЛЬ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CEA376C-79B5-D596-E2FE-EE435E896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469403"/>
              </p:ext>
            </p:extLst>
          </p:nvPr>
        </p:nvGraphicFramePr>
        <p:xfrm>
          <a:off x="41652" y="1675823"/>
          <a:ext cx="4416469" cy="5149849"/>
        </p:xfrm>
        <a:graphic>
          <a:graphicData uri="http://schemas.openxmlformats.org/drawingml/2006/table">
            <a:tbl>
              <a:tblPr firstRow="1"/>
              <a:tblGrid>
                <a:gridCol w="236978">
                  <a:extLst>
                    <a:ext uri="{9D8B030D-6E8A-4147-A177-3AD203B41FA5}">
                      <a16:colId xmlns:a16="http://schemas.microsoft.com/office/drawing/2014/main" val="2045141500"/>
                    </a:ext>
                  </a:extLst>
                </a:gridCol>
                <a:gridCol w="1031322">
                  <a:extLst>
                    <a:ext uri="{9D8B030D-6E8A-4147-A177-3AD203B41FA5}">
                      <a16:colId xmlns:a16="http://schemas.microsoft.com/office/drawing/2014/main" val="643414667"/>
                    </a:ext>
                  </a:extLst>
                </a:gridCol>
                <a:gridCol w="109575">
                  <a:extLst>
                    <a:ext uri="{9D8B030D-6E8A-4147-A177-3AD203B41FA5}">
                      <a16:colId xmlns:a16="http://schemas.microsoft.com/office/drawing/2014/main" val="4285860344"/>
                    </a:ext>
                  </a:extLst>
                </a:gridCol>
                <a:gridCol w="3038594">
                  <a:extLst>
                    <a:ext uri="{9D8B030D-6E8A-4147-A177-3AD203B41FA5}">
                      <a16:colId xmlns:a16="http://schemas.microsoft.com/office/drawing/2014/main" val="2930579453"/>
                    </a:ext>
                  </a:extLst>
                </a:gridCol>
              </a:tblGrid>
              <a:tr h="2677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x-none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254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ФТГ</a:t>
                      </a:r>
                      <a:endParaRPr lang="x-none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254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МНН</a:t>
                      </a:r>
                      <a:endParaRPr lang="x-none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254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x-none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254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86674"/>
                  </a:ext>
                </a:extLst>
              </a:tr>
              <a:tr h="1361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254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Диабет сахарный</a:t>
                      </a:r>
                      <a:endParaRPr lang="x-none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254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x-none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472C4"/>
                      </a:solidFill>
                    </a:lnR>
                    <a:lnT w="254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1766"/>
                  </a:ext>
                </a:extLst>
              </a:tr>
              <a:tr h="151250">
                <a:tc rowSpan="1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Инсулины</a:t>
                      </a:r>
                      <a:endParaRPr lang="x-none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x-none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472C4"/>
                      </a:solidFill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736335"/>
                  </a:ext>
                </a:extLst>
              </a:tr>
              <a:tr h="30250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1.Человеческие инсулины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растворимый человеческий, генно-инженерный, раствор для инъекций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растворимый человеческий, генно-инженерный, раствор для инъекций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612693"/>
                  </a:ext>
                </a:extLst>
              </a:tr>
              <a:tr h="32902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</a:t>
                      </a:r>
                      <a:r>
                        <a:rPr lang="ru-RU" sz="9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изофан</a:t>
                      </a:r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человеческий генно-инженерный суточного действия (средний), суспензия</a:t>
                      </a:r>
                      <a:endParaRPr lang="x-non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изофан человеческий генно-инженерный суточного действия (средний), суспензия</a:t>
                      </a:r>
                      <a:endParaRPr lang="x-non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716892"/>
                  </a:ext>
                </a:extLst>
              </a:tr>
              <a:tr h="15125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3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Базальные инсулины 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</a:t>
                      </a:r>
                      <a:r>
                        <a:rPr lang="x-none" sz="9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гларгин</a:t>
                      </a:r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 ЕД/мл и 300 ЕД/мл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гларгин 100 ЕД/мл и 300 ЕД/мл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460048"/>
                  </a:ext>
                </a:extLst>
              </a:tr>
              <a:tr h="18641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</a:t>
                      </a:r>
                      <a:r>
                        <a:rPr lang="x-none" sz="9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детемир</a:t>
                      </a:r>
                      <a:endParaRPr lang="x-non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детемир</a:t>
                      </a:r>
                      <a:endParaRPr lang="x-non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193398"/>
                  </a:ext>
                </a:extLst>
              </a:tr>
              <a:tr h="15125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</a:t>
                      </a:r>
                      <a:r>
                        <a:rPr lang="ru-RU" sz="9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деглудек</a:t>
                      </a:r>
                      <a:endParaRPr lang="x-non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деглудек</a:t>
                      </a:r>
                      <a:endParaRPr lang="x-non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546946"/>
                  </a:ext>
                </a:extLst>
              </a:tr>
              <a:tr h="15125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3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Инсулины ультракороткого действия 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глулизин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глулизин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470535"/>
                  </a:ext>
                </a:extLst>
              </a:tr>
              <a:tr h="13614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x-none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лизпро</a:t>
                      </a:r>
                      <a:endParaRPr lang="x-none"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x-none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лизпро</a:t>
                      </a:r>
                      <a:endParaRPr lang="x-none"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864092"/>
                  </a:ext>
                </a:extLst>
              </a:tr>
              <a:tr h="16752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</a:t>
                      </a:r>
                      <a:r>
                        <a:rPr lang="x-none" sz="9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аспарт</a:t>
                      </a:r>
                      <a:endParaRPr lang="x-non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x-none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аспарт</a:t>
                      </a:r>
                      <a:endParaRPr lang="x-non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047023"/>
                  </a:ext>
                </a:extLst>
              </a:tr>
              <a:tr h="272285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3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Смешанные инсулины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аспарт двухфазный в комбинации с инсулином средней продолжительности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аспарт двухфазный в комбинации с инсулином средней продолжительности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849305"/>
                  </a:ext>
                </a:extLst>
              </a:tr>
              <a:tr h="33873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</a:t>
                      </a:r>
                      <a:r>
                        <a:rPr lang="x-none" sz="9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лизпро</a:t>
                      </a:r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двухфазный в комбинации с инсулином средней продолжительности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лизпро двухфазный в комбинации с инсулином средней продолжительности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829337"/>
                  </a:ext>
                </a:extLst>
              </a:tr>
              <a:tr h="272285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двухфазный человеческий генно-инженерный, суспензия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двухфазный человеческий генно-инженерный, суспензия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291602"/>
                  </a:ext>
                </a:extLst>
              </a:tr>
              <a:tr h="1512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Бигуаниды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Метформин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Метформин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737465"/>
                  </a:ext>
                </a:extLst>
              </a:tr>
              <a:tr h="1512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Глиниды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9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Репаглинид</a:t>
                      </a:r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Репаглинид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9467727"/>
                  </a:ext>
                </a:extLst>
              </a:tr>
              <a:tr h="15125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ПСМ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9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Гликлазид</a:t>
                      </a:r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Гликлазид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2879832"/>
                  </a:ext>
                </a:extLst>
              </a:tr>
              <a:tr h="15125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9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Глимепирид</a:t>
                      </a:r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Глимепирид </a:t>
                      </a:r>
                      <a:endParaRPr lang="x-non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097846"/>
                  </a:ext>
                </a:extLst>
              </a:tr>
              <a:tr h="15125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иДПП4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9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Линаглиптин</a:t>
                      </a:r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Линаглиптин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0883324"/>
                  </a:ext>
                </a:extLst>
              </a:tr>
              <a:tr h="16986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9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Вилдаглиптин</a:t>
                      </a:r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Вилдаглиптин </a:t>
                      </a:r>
                      <a:endParaRPr lang="x-non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199070"/>
                  </a:ext>
                </a:extLst>
              </a:tr>
              <a:tr h="15125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иНГЛТ2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9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Канаглифлозин</a:t>
                      </a:r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Канаглифлозин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507757"/>
                  </a:ext>
                </a:extLst>
              </a:tr>
              <a:tr h="15125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9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Эмпаглифлозин</a:t>
                      </a:r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Эмпаглифлозин </a:t>
                      </a:r>
                      <a:endParaRPr lang="x-non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0443623"/>
                  </a:ext>
                </a:extLst>
              </a:tr>
              <a:tr h="15125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Дапаглифлозин </a:t>
                      </a:r>
                      <a:endParaRPr lang="x-non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Дапаглифлозин </a:t>
                      </a:r>
                      <a:endParaRPr lang="x-non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2283459"/>
                  </a:ext>
                </a:extLst>
              </a:tr>
              <a:tr h="15125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арГПП-1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 rowSpan="2"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9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Лираглутид</a:t>
                      </a:r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Лираглутид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898821"/>
                  </a:ext>
                </a:extLst>
              </a:tr>
              <a:tr h="16986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9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Дулаглутид</a:t>
                      </a:r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Дулаглутид </a:t>
                      </a:r>
                      <a:endParaRPr lang="x-non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803142"/>
                  </a:ext>
                </a:extLst>
              </a:tr>
              <a:tr h="277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Гликогенолитические гормоны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Глюкагон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Глюкагон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42560"/>
                  </a:ext>
                </a:extLst>
              </a:tr>
              <a:tr h="1512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endParaRPr lang="x-none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1941715"/>
                  </a:ext>
                </a:extLst>
              </a:tr>
            </a:tbl>
          </a:graphicData>
        </a:graphic>
      </p:graphicFrame>
      <p:sp>
        <p:nvSpPr>
          <p:cNvPr id="11" name="Rectangle: Rounded Corners 4">
            <a:extLst>
              <a:ext uri="{FF2B5EF4-FFF2-40B4-BE49-F238E27FC236}">
                <a16:creationId xmlns:a16="http://schemas.microsoft.com/office/drawing/2014/main" id="{ED686051-2AC0-8D12-F42A-402C1FB4F156}"/>
              </a:ext>
            </a:extLst>
          </p:cNvPr>
          <p:cNvSpPr/>
          <p:nvPr/>
        </p:nvSpPr>
        <p:spPr>
          <a:xfrm>
            <a:off x="4719816" y="948086"/>
            <a:ext cx="7340453" cy="325636"/>
          </a:xfrm>
          <a:prstGeom prst="roundRect">
            <a:avLst>
              <a:gd name="adj" fmla="val 10642"/>
            </a:avLst>
          </a:prstGeom>
          <a:solidFill>
            <a:srgbClr val="CC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ptos Narrow" panose="020B0004020202020204" pitchFamily="34" charset="0"/>
              </a:rPr>
              <a:t>НЕРАЦИОНАЛЬНЫЕ КОМБИНАЦИИ ЛС ПРИ СД </a:t>
            </a:r>
          </a:p>
        </p:txBody>
      </p: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64F7E248-4B56-E5B4-2479-C198721F670C}"/>
              </a:ext>
            </a:extLst>
          </p:cNvPr>
          <p:cNvSpPr/>
          <p:nvPr/>
        </p:nvSpPr>
        <p:spPr>
          <a:xfrm>
            <a:off x="4851547" y="5818740"/>
            <a:ext cx="7340453" cy="908512"/>
          </a:xfrm>
          <a:prstGeom prst="roundRect">
            <a:avLst>
              <a:gd name="adj" fmla="val 1064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Сахарный диабет остаётся одной из </a:t>
            </a: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затратных нозологий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амбулаторного лекарственного обеспечения (АЛО).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Существенная доля нерационального назначения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использования лекарственных средств ведёт к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значительным финансовым потерям бюджета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6D0CB1C6-EA6E-4F0C-BC26-7A046A8F9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016816"/>
              </p:ext>
            </p:extLst>
          </p:nvPr>
        </p:nvGraphicFramePr>
        <p:xfrm>
          <a:off x="4803202" y="1829317"/>
          <a:ext cx="1944369" cy="2236286"/>
        </p:xfrm>
        <a:graphic>
          <a:graphicData uri="http://schemas.openxmlformats.org/drawingml/2006/table">
            <a:tbl>
              <a:tblPr/>
              <a:tblGrid>
                <a:gridCol w="1944369">
                  <a:extLst>
                    <a:ext uri="{9D8B030D-6E8A-4147-A177-3AD203B41FA5}">
                      <a16:colId xmlns:a16="http://schemas.microsoft.com/office/drawing/2014/main" val="2503959209"/>
                    </a:ext>
                  </a:extLst>
                </a:gridCol>
              </a:tblGrid>
              <a:tr h="187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Пациент А</a:t>
                      </a:r>
                    </a:p>
                  </a:txBody>
                  <a:tcPr marL="8508" marR="8508" marT="85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747030"/>
                  </a:ext>
                </a:extLst>
              </a:tr>
              <a:tr h="188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Вилдаглиптин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70" marR="8508" marT="85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3468742"/>
                  </a:ext>
                </a:extLst>
              </a:tr>
              <a:tr h="188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Гликлазид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70" marR="8508" marT="85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705425"/>
                  </a:ext>
                </a:extLst>
              </a:tr>
              <a:tr h="188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Дапаглифлозин</a:t>
                      </a:r>
                    </a:p>
                  </a:txBody>
                  <a:tcPr marL="76570" marR="8508" marT="85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410491"/>
                  </a:ext>
                </a:extLst>
              </a:tr>
              <a:tr h="188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</a:t>
                      </a:r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аспарт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70" marR="8508" marT="85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054844"/>
                  </a:ext>
                </a:extLst>
              </a:tr>
              <a:tr h="181343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</a:t>
                      </a:r>
                      <a:r>
                        <a:rPr lang="ru-RU" sz="1050" b="0" i="0" u="none" strike="noStrike" dirty="0" err="1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гларгин</a:t>
                      </a:r>
                      <a:endParaRPr lang="ru-RU" sz="1050" b="0" i="0" u="none" strike="noStrike" dirty="0">
                        <a:solidFill>
                          <a:srgbClr val="0066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70" marR="8508" marT="85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668988"/>
                  </a:ext>
                </a:extLst>
              </a:tr>
              <a:tr h="188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</a:t>
                      </a:r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глулизин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70" marR="8508" marT="85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0911595"/>
                  </a:ext>
                </a:extLst>
              </a:tr>
              <a:tr h="188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</a:t>
                      </a:r>
                      <a:r>
                        <a:rPr lang="ru-RU" sz="1050" b="0" i="0" u="none" strike="noStrike" dirty="0" err="1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детемир</a:t>
                      </a:r>
                      <a:endParaRPr lang="ru-RU" sz="1050" b="0" i="0" u="none" strike="noStrike" dirty="0">
                        <a:solidFill>
                          <a:srgbClr val="0066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70" marR="8508" marT="85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739371"/>
                  </a:ext>
                </a:extLst>
              </a:tr>
              <a:tr h="147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 </a:t>
                      </a:r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лизпро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70" marR="8508" marT="85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968510"/>
                  </a:ext>
                </a:extLst>
              </a:tr>
              <a:tr h="188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Канаглифлозин</a:t>
                      </a:r>
                      <a:endParaRPr lang="ru-RU" sz="10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70" marR="8508" marT="85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348547"/>
                  </a:ext>
                </a:extLst>
              </a:tr>
              <a:tr h="188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Метформин</a:t>
                      </a:r>
                    </a:p>
                  </a:txBody>
                  <a:tcPr marL="76570" marR="8508" marT="85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6139122"/>
                  </a:ext>
                </a:extLst>
              </a:tr>
              <a:tr h="188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Эмпаглифлозин</a:t>
                      </a:r>
                      <a:endParaRPr lang="ru-RU" sz="10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70" marR="8508" marT="85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558784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E512764-8CF7-D0A8-FC65-575F1C48B0F8}"/>
              </a:ext>
            </a:extLst>
          </p:cNvPr>
          <p:cNvSpPr txBox="1"/>
          <p:nvPr/>
        </p:nvSpPr>
        <p:spPr>
          <a:xfrm>
            <a:off x="4809895" y="1338502"/>
            <a:ext cx="7340453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случай.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Данному пациенту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2026 г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указали потребность годовую потребность по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МНН из 6 ФТГ</a:t>
            </a:r>
            <a:endParaRPr lang="ru-K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2400F6-7AFA-A282-CA20-CF8F735FA84A}"/>
              </a:ext>
            </a:extLst>
          </p:cNvPr>
          <p:cNvSpPr txBox="1"/>
          <p:nvPr/>
        </p:nvSpPr>
        <p:spPr>
          <a:xfrm>
            <a:off x="6416614" y="1615501"/>
            <a:ext cx="3839749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🔍 Анализ по группам:</a:t>
            </a:r>
          </a:p>
          <a:p>
            <a:pPr>
              <a:buNone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Инсулины</a:t>
            </a:r>
          </a:p>
          <a:p>
            <a:pPr>
              <a:buNone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Назначены сразу 5 видов инсулина, что недопустимо: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Инсулин </a:t>
            </a:r>
            <a:r>
              <a:rPr 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аспарт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ультракороткий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Инсулин </a:t>
            </a:r>
            <a:r>
              <a:rPr 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глулизин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ультракороткий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Инсулин </a:t>
            </a:r>
            <a:r>
              <a:rPr 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лизпро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ультракороткий</a:t>
            </a:r>
            <a:b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Все три –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 другу → достаточно одного!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Инсулин </a:t>
            </a:r>
            <a:r>
              <a:rPr 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гларгин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базальный (длительный)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Инсулин </a:t>
            </a:r>
            <a:r>
              <a:rPr 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детемир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базальный (длительный)</a:t>
            </a:r>
            <a:b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Эти два тоже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взаимозаменяемы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достаточно одного!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📌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b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❌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Лишнее: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любые 3–4 из этих 5 инсулинов</a:t>
            </a:r>
            <a:b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Рационально:</a:t>
            </a:r>
            <a:b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 базальный (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гларгин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детемир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болюсный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аспарт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глулизин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лизпро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7816E1-7147-14D1-B5B6-452740CE879C}"/>
              </a:ext>
            </a:extLst>
          </p:cNvPr>
          <p:cNvSpPr txBox="1"/>
          <p:nvPr/>
        </p:nvSpPr>
        <p:spPr>
          <a:xfrm>
            <a:off x="9997190" y="1711133"/>
            <a:ext cx="2063079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Ингибиторы DPP-4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Вилдаглиптин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Назначение возможно,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нет инсулина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 в условиях МНОЖЕСТВЕННОЙ инсулинотерапии —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 теряется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📌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b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❌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Лишнее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пациент уже на инсулине.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A54A73-FA19-3075-0595-B9CC4EFC4DA4}"/>
              </a:ext>
            </a:extLst>
          </p:cNvPr>
          <p:cNvSpPr txBox="1"/>
          <p:nvPr/>
        </p:nvSpPr>
        <p:spPr>
          <a:xfrm>
            <a:off x="4792687" y="4250747"/>
            <a:ext cx="2588502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Сульфонилмочевина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Гликлазид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Стимулирует выброс инсулина.</a:t>
            </a:r>
            <a:b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❌ Не сочетается с несколькими видами инсулина — повышает риск гипогликемии.</a:t>
            </a:r>
            <a:b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📌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b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Скорее лишнее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уже есть базис-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болюсный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инсулин.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93835F-CAB9-B33E-F5DD-007A8DF1C293}"/>
              </a:ext>
            </a:extLst>
          </p:cNvPr>
          <p:cNvSpPr txBox="1"/>
          <p:nvPr/>
        </p:nvSpPr>
        <p:spPr>
          <a:xfrm>
            <a:off x="7298704" y="4227206"/>
            <a:ext cx="3655242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Ингибиторы SGLT2 (</a:t>
            </a:r>
            <a:r>
              <a:rPr 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глифлозины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Дапаглифлозин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Канаглифлозин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Эмпаглифлозин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Все —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 тот же класс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близким механизмом действия.</a:t>
            </a:r>
            <a:b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❌ Назначение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трёх одновременно недопустимо.</a:t>
            </a:r>
            <a:b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📌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b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Достаточно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препарата этого класса.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264C73-7B9C-1AAB-59FC-8234AD414EC8}"/>
              </a:ext>
            </a:extLst>
          </p:cNvPr>
          <p:cNvSpPr txBox="1"/>
          <p:nvPr/>
        </p:nvSpPr>
        <p:spPr>
          <a:xfrm>
            <a:off x="10748362" y="4250747"/>
            <a:ext cx="1533961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Бигуаниды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Метформин</a:t>
            </a:r>
            <a:b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Базовый препарат при СД2.</a:t>
            </a:r>
            <a:b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📌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Оставить.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075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422E8-2C23-AC32-1EBE-227051EFF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4">
            <a:extLst>
              <a:ext uri="{FF2B5EF4-FFF2-40B4-BE49-F238E27FC236}">
                <a16:creationId xmlns:a16="http://schemas.microsoft.com/office/drawing/2014/main" id="{7B763FBA-5D43-7E48-32A6-D0BD7EDF3055}"/>
              </a:ext>
            </a:extLst>
          </p:cNvPr>
          <p:cNvSpPr/>
          <p:nvPr/>
        </p:nvSpPr>
        <p:spPr>
          <a:xfrm>
            <a:off x="41652" y="1220486"/>
            <a:ext cx="4412740" cy="498989"/>
          </a:xfrm>
          <a:prstGeom prst="roundRect">
            <a:avLst>
              <a:gd name="adj" fmla="val 10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ЛЕКАРСТВЕННЫХ СРЕДСТВ </a:t>
            </a:r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DBE91521-1B65-5E6A-B26A-15916B7C28E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24" y="0"/>
            <a:ext cx="3916680" cy="843740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838A00E6-741F-F0DB-A7C3-4BAC9A66CABA}"/>
              </a:ext>
            </a:extLst>
          </p:cNvPr>
          <p:cNvSpPr/>
          <p:nvPr/>
        </p:nvSpPr>
        <p:spPr>
          <a:xfrm>
            <a:off x="3801979" y="0"/>
            <a:ext cx="8390021" cy="596746"/>
          </a:xfrm>
          <a:custGeom>
            <a:avLst/>
            <a:gdLst/>
            <a:ahLst/>
            <a:cxnLst/>
            <a:rect l="l" t="t" r="r" b="b"/>
            <a:pathLst>
              <a:path w="8068945" h="646430">
                <a:moveTo>
                  <a:pt x="8068492" y="0"/>
                </a:moveTo>
                <a:lnTo>
                  <a:pt x="0" y="0"/>
                </a:lnTo>
                <a:lnTo>
                  <a:pt x="423169" y="646419"/>
                </a:lnTo>
                <a:lnTo>
                  <a:pt x="8068492" y="646419"/>
                </a:lnTo>
                <a:lnTo>
                  <a:pt x="8068492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ПЕРСОНИФИЦИРОВАННОГО ПЛАНИРОВАНИЯ</a:t>
            </a:r>
          </a:p>
        </p:txBody>
      </p:sp>
      <p:sp>
        <p:nvSpPr>
          <p:cNvPr id="2" name="Google Shape;290;p4">
            <a:extLst>
              <a:ext uri="{FF2B5EF4-FFF2-40B4-BE49-F238E27FC236}">
                <a16:creationId xmlns:a16="http://schemas.microsoft.com/office/drawing/2014/main" id="{ABB1B1E3-1F94-9B91-E03E-6EEE2970143E}"/>
              </a:ext>
            </a:extLst>
          </p:cNvPr>
          <p:cNvSpPr txBox="1"/>
          <p:nvPr/>
        </p:nvSpPr>
        <p:spPr>
          <a:xfrm>
            <a:off x="2969912" y="585004"/>
            <a:ext cx="5860459" cy="306994"/>
          </a:xfrm>
          <a:prstGeom prst="rect">
            <a:avLst/>
          </a:prstGeom>
          <a:ln w="12700">
            <a:noFill/>
            <a:miter lim="4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0124" tIns="30124" rIns="30124" bIns="30124">
            <a:spAutoFit/>
          </a:bodyPr>
          <a:lstStyle>
            <a:lvl1pPr>
              <a:lnSpc>
                <a:spcPct val="108333"/>
              </a:lnSpc>
              <a:defRPr sz="2000" b="1">
                <a:solidFill>
                  <a:srgbClr val="305A98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algn="ctr"/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ЭПИЛЕПСИЯ</a:t>
            </a:r>
          </a:p>
        </p:txBody>
      </p:sp>
      <p:sp>
        <p:nvSpPr>
          <p:cNvPr id="3" name="Google Shape;292;p4">
            <a:extLst>
              <a:ext uri="{FF2B5EF4-FFF2-40B4-BE49-F238E27FC236}">
                <a16:creationId xmlns:a16="http://schemas.microsoft.com/office/drawing/2014/main" id="{22E86F8D-A5C9-68FF-AC44-028FE778D451}"/>
              </a:ext>
            </a:extLst>
          </p:cNvPr>
          <p:cNvSpPr/>
          <p:nvPr/>
        </p:nvSpPr>
        <p:spPr>
          <a:xfrm>
            <a:off x="83846" y="880160"/>
            <a:ext cx="4454243" cy="362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488" y="0"/>
                </a:lnTo>
                <a:lnTo>
                  <a:pt x="21600" y="10800"/>
                </a:lnTo>
                <a:lnTo>
                  <a:pt x="20488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2" name="Google Shape;293;p4">
            <a:extLst>
              <a:ext uri="{FF2B5EF4-FFF2-40B4-BE49-F238E27FC236}">
                <a16:creationId xmlns:a16="http://schemas.microsoft.com/office/drawing/2014/main" id="{60CD6D6E-BE25-6424-7935-02ECA9F0574E}"/>
              </a:ext>
            </a:extLst>
          </p:cNvPr>
          <p:cNvSpPr txBox="1"/>
          <p:nvPr/>
        </p:nvSpPr>
        <p:spPr>
          <a:xfrm>
            <a:off x="349270" y="904610"/>
            <a:ext cx="5226698" cy="291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7624" tIns="37624" rIns="37624" bIns="37624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ДЕЙСТВУЮЩАЯ МОДЕЛЬ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6ED7B01-4675-FA52-5FF9-50D1CF472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843834"/>
              </p:ext>
            </p:extLst>
          </p:nvPr>
        </p:nvGraphicFramePr>
        <p:xfrm>
          <a:off x="41652" y="1932794"/>
          <a:ext cx="4719815" cy="43975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18815">
                  <a:extLst>
                    <a:ext uri="{9D8B030D-6E8A-4147-A177-3AD203B41FA5}">
                      <a16:colId xmlns:a16="http://schemas.microsoft.com/office/drawing/2014/main" val="568650025"/>
                    </a:ext>
                  </a:extLst>
                </a:gridCol>
                <a:gridCol w="357324">
                  <a:extLst>
                    <a:ext uri="{9D8B030D-6E8A-4147-A177-3AD203B41FA5}">
                      <a16:colId xmlns:a16="http://schemas.microsoft.com/office/drawing/2014/main" val="2242412455"/>
                    </a:ext>
                  </a:extLst>
                </a:gridCol>
                <a:gridCol w="366038">
                  <a:extLst>
                    <a:ext uri="{9D8B030D-6E8A-4147-A177-3AD203B41FA5}">
                      <a16:colId xmlns:a16="http://schemas.microsoft.com/office/drawing/2014/main" val="920351540"/>
                    </a:ext>
                  </a:extLst>
                </a:gridCol>
                <a:gridCol w="644925">
                  <a:extLst>
                    <a:ext uri="{9D8B030D-6E8A-4147-A177-3AD203B41FA5}">
                      <a16:colId xmlns:a16="http://schemas.microsoft.com/office/drawing/2014/main" val="3338908057"/>
                    </a:ext>
                  </a:extLst>
                </a:gridCol>
                <a:gridCol w="465554">
                  <a:extLst>
                    <a:ext uri="{9D8B030D-6E8A-4147-A177-3AD203B41FA5}">
                      <a16:colId xmlns:a16="http://schemas.microsoft.com/office/drawing/2014/main" val="661718449"/>
                    </a:ext>
                  </a:extLst>
                </a:gridCol>
                <a:gridCol w="1910297">
                  <a:extLst>
                    <a:ext uri="{9D8B030D-6E8A-4147-A177-3AD203B41FA5}">
                      <a16:colId xmlns:a16="http://schemas.microsoft.com/office/drawing/2014/main" val="698612764"/>
                    </a:ext>
                  </a:extLst>
                </a:gridCol>
                <a:gridCol w="656862">
                  <a:extLst>
                    <a:ext uri="{9D8B030D-6E8A-4147-A177-3AD203B41FA5}">
                      <a16:colId xmlns:a16="http://schemas.microsoft.com/office/drawing/2014/main" val="1571272102"/>
                    </a:ext>
                  </a:extLst>
                </a:gridCol>
              </a:tblGrid>
              <a:tr h="244125">
                <a:tc rowSpan="16">
                  <a:txBody>
                    <a:bodyPr/>
                    <a:lstStyle/>
                    <a:p>
                      <a:pPr algn="ctr" fontAlgn="t"/>
                      <a:r>
                        <a:rPr lang="ru-KZ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tc rowSpan="16">
                  <a:txBody>
                    <a:bodyPr/>
                    <a:lstStyle/>
                    <a:p>
                      <a:pPr algn="ctr" fontAlgn="t"/>
                      <a:r>
                        <a:rPr lang="pl-PL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G40.0-G40.9, Q85.1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tc rowSpan="16">
                  <a:txBody>
                    <a:bodyPr/>
                    <a:lstStyle/>
                    <a:p>
                      <a:pPr algn="ctr" fontAlgn="t"/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Эпилепсия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tc rowSpan="6">
                  <a:txBody>
                    <a:bodyPr/>
                    <a:lstStyle/>
                    <a:p>
                      <a:pPr algn="ctr" fontAlgn="t"/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категории, состоящие на динамическом наблюдении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tc rowSpan="6">
                  <a:txBody>
                    <a:bodyPr/>
                    <a:lstStyle/>
                    <a:p>
                      <a:pPr algn="ctr" fontAlgn="t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стадии и степени тяжести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Карбамазепин</a:t>
                      </a:r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таблетка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N03AF01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extLst>
                  <a:ext uri="{0D108BD9-81ED-4DB2-BD59-A6C34878D82A}">
                    <a16:rowId xmlns:a16="http://schemas.microsoft.com/office/drawing/2014/main" val="3114621788"/>
                  </a:ext>
                </a:extLst>
              </a:tr>
              <a:tr h="392039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Вальпроевая</a:t>
                      </a:r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кислота, таблетка, капсула, гранула, сироп, капли для приема внутрь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N03AG01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extLst>
                  <a:ext uri="{0D108BD9-81ED-4DB2-BD59-A6C34878D82A}">
                    <a16:rowId xmlns:a16="http://schemas.microsoft.com/office/drawing/2014/main" val="2957790918"/>
                  </a:ext>
                </a:extLst>
              </a:tr>
              <a:tr h="244125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Окскарбазепин</a:t>
                      </a:r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таблетка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N03AF02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extLst>
                  <a:ext uri="{0D108BD9-81ED-4DB2-BD59-A6C34878D82A}">
                    <a16:rowId xmlns:a16="http://schemas.microsoft.com/office/drawing/2014/main" val="1687047727"/>
                  </a:ext>
                </a:extLst>
              </a:tr>
              <a:tr h="263374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Ламотриджин</a:t>
                      </a:r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таблетка, таблетка жевательная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N03AX09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extLst>
                  <a:ext uri="{0D108BD9-81ED-4DB2-BD59-A6C34878D82A}">
                    <a16:rowId xmlns:a16="http://schemas.microsoft.com/office/drawing/2014/main" val="3428754667"/>
                  </a:ext>
                </a:extLst>
              </a:tr>
              <a:tr h="244125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Топирамат, капсула, таблетка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N03AX11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extLst>
                  <a:ext uri="{0D108BD9-81ED-4DB2-BD59-A6C34878D82A}">
                    <a16:rowId xmlns:a16="http://schemas.microsoft.com/office/drawing/2014/main" val="2550175219"/>
                  </a:ext>
                </a:extLst>
              </a:tr>
              <a:tr h="263374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Леветирацетам</a:t>
                      </a:r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таблетка, раствор для перорального применения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N03AX14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extLst>
                  <a:ext uri="{0D108BD9-81ED-4DB2-BD59-A6C34878D82A}">
                    <a16:rowId xmlns:a16="http://schemas.microsoft.com/office/drawing/2014/main" val="1126478960"/>
                  </a:ext>
                </a:extLst>
              </a:tr>
              <a:tr h="244125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algn="ctr" fontAlgn="t"/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Дети, состоящие на динамическом наблюдении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tc rowSpan="10">
                  <a:txBody>
                    <a:bodyPr/>
                    <a:lstStyle/>
                    <a:p>
                      <a:pPr algn="ctr" fontAlgn="t"/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Редкие и фармакорезистентные формы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Тетракозактид</a:t>
                      </a:r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суспензия для инъекций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H01AA02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extLst>
                  <a:ext uri="{0D108BD9-81ED-4DB2-BD59-A6C34878D82A}">
                    <a16:rowId xmlns:a16="http://schemas.microsoft.com/office/drawing/2014/main" val="2331449630"/>
                  </a:ext>
                </a:extLst>
              </a:tr>
              <a:tr h="244125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Этосуксимид</a:t>
                      </a:r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капсула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N03AD01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extLst>
                  <a:ext uri="{0D108BD9-81ED-4DB2-BD59-A6C34878D82A}">
                    <a16:rowId xmlns:a16="http://schemas.microsoft.com/office/drawing/2014/main" val="1961111211"/>
                  </a:ext>
                </a:extLst>
              </a:tr>
              <a:tr h="244125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Вигабатрин</a:t>
                      </a:r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таблетка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N03AG04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extLst>
                  <a:ext uri="{0D108BD9-81ED-4DB2-BD59-A6C34878D82A}">
                    <a16:rowId xmlns:a16="http://schemas.microsoft.com/office/drawing/2014/main" val="1842781593"/>
                  </a:ext>
                </a:extLst>
              </a:tr>
              <a:tr h="244125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Сультиам</a:t>
                      </a:r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таблетка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N03AX03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extLst>
                  <a:ext uri="{0D108BD9-81ED-4DB2-BD59-A6C34878D82A}">
                    <a16:rowId xmlns:a16="http://schemas.microsoft.com/office/drawing/2014/main" val="2219516904"/>
                  </a:ext>
                </a:extLst>
              </a:tr>
              <a:tr h="296069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Лакосамид</a:t>
                      </a:r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таблетка, раствор для приема внутрь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N03AX18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extLst>
                  <a:ext uri="{0D108BD9-81ED-4DB2-BD59-A6C34878D82A}">
                    <a16:rowId xmlns:a16="http://schemas.microsoft.com/office/drawing/2014/main" val="95574708"/>
                  </a:ext>
                </a:extLst>
              </a:tr>
              <a:tr h="244125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Перампанел</a:t>
                      </a:r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таблетка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N03AX22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extLst>
                  <a:ext uri="{0D108BD9-81ED-4DB2-BD59-A6C34878D82A}">
                    <a16:rowId xmlns:a16="http://schemas.microsoft.com/office/drawing/2014/main" val="847532665"/>
                  </a:ext>
                </a:extLst>
              </a:tr>
              <a:tr h="244125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Фенитоин, таблетка/ капсула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N03AB02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extLst>
                  <a:ext uri="{0D108BD9-81ED-4DB2-BD59-A6C34878D82A}">
                    <a16:rowId xmlns:a16="http://schemas.microsoft.com/office/drawing/2014/main" val="4183167975"/>
                  </a:ext>
                </a:extLst>
              </a:tr>
              <a:tr h="244125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Зонисамид</a:t>
                      </a:r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капсула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N03AX15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extLst>
                  <a:ext uri="{0D108BD9-81ED-4DB2-BD59-A6C34878D82A}">
                    <a16:rowId xmlns:a16="http://schemas.microsoft.com/office/drawing/2014/main" val="1251415358"/>
                  </a:ext>
                </a:extLst>
              </a:tr>
              <a:tr h="244125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Стирипентол</a:t>
                      </a:r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капсула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N03AX17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extLst>
                  <a:ext uri="{0D108BD9-81ED-4DB2-BD59-A6C34878D82A}">
                    <a16:rowId xmlns:a16="http://schemas.microsoft.com/office/drawing/2014/main" val="1306232099"/>
                  </a:ext>
                </a:extLst>
              </a:tr>
              <a:tr h="244125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Клобазам</a:t>
                      </a:r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таблетка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N05BA09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extLst>
                  <a:ext uri="{0D108BD9-81ED-4DB2-BD59-A6C34878D82A}">
                    <a16:rowId xmlns:a16="http://schemas.microsoft.com/office/drawing/2014/main" val="1983795727"/>
                  </a:ext>
                </a:extLst>
              </a:tr>
            </a:tbl>
          </a:graphicData>
        </a:graphic>
      </p:graphicFrame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951C060-494A-1D39-0388-2581F23A4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968" y="1050323"/>
            <a:ext cx="4719815" cy="566053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4C04FAD-DC91-E1F5-01A2-BB060270D2DE}"/>
              </a:ext>
            </a:extLst>
          </p:cNvPr>
          <p:cNvSpPr txBox="1"/>
          <p:nvPr/>
        </p:nvSpPr>
        <p:spPr>
          <a:xfrm>
            <a:off x="5799346" y="2583514"/>
            <a:ext cx="22112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08-15-08/1786 от 02.05.2025 г.</a:t>
            </a:r>
            <a:endParaRPr lang="ru-KZ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29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D98FB-6026-17F0-544F-D095D2262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4">
            <a:extLst>
              <a:ext uri="{FF2B5EF4-FFF2-40B4-BE49-F238E27FC236}">
                <a16:creationId xmlns:a16="http://schemas.microsoft.com/office/drawing/2014/main" id="{61B5203A-DFDC-4156-8BA5-C833A14B24B6}"/>
              </a:ext>
            </a:extLst>
          </p:cNvPr>
          <p:cNvSpPr/>
          <p:nvPr/>
        </p:nvSpPr>
        <p:spPr>
          <a:xfrm>
            <a:off x="41652" y="1220486"/>
            <a:ext cx="4412740" cy="498989"/>
          </a:xfrm>
          <a:prstGeom prst="roundRect">
            <a:avLst>
              <a:gd name="adj" fmla="val 10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ЛЕКАРСТВЕННЫХ СРЕДСТВА </a:t>
            </a:r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C69F8166-BF6D-E275-0871-9263B7265DC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24" y="0"/>
            <a:ext cx="3916680" cy="843740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EDF3FAC2-8EA1-72D1-A7AA-E6B3C9AD4C36}"/>
              </a:ext>
            </a:extLst>
          </p:cNvPr>
          <p:cNvSpPr/>
          <p:nvPr/>
        </p:nvSpPr>
        <p:spPr>
          <a:xfrm>
            <a:off x="3801979" y="0"/>
            <a:ext cx="8390021" cy="596746"/>
          </a:xfrm>
          <a:custGeom>
            <a:avLst/>
            <a:gdLst/>
            <a:ahLst/>
            <a:cxnLst/>
            <a:rect l="l" t="t" r="r" b="b"/>
            <a:pathLst>
              <a:path w="8068945" h="646430">
                <a:moveTo>
                  <a:pt x="8068492" y="0"/>
                </a:moveTo>
                <a:lnTo>
                  <a:pt x="0" y="0"/>
                </a:lnTo>
                <a:lnTo>
                  <a:pt x="423169" y="646419"/>
                </a:lnTo>
                <a:lnTo>
                  <a:pt x="8068492" y="646419"/>
                </a:lnTo>
                <a:lnTo>
                  <a:pt x="8068492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ПЕРСОНИФИЦИРОВАННОГО ПЛАНИРОВАНИЯ</a:t>
            </a:r>
          </a:p>
        </p:txBody>
      </p:sp>
      <p:sp>
        <p:nvSpPr>
          <p:cNvPr id="2" name="Google Shape;290;p4">
            <a:extLst>
              <a:ext uri="{FF2B5EF4-FFF2-40B4-BE49-F238E27FC236}">
                <a16:creationId xmlns:a16="http://schemas.microsoft.com/office/drawing/2014/main" id="{1B55EF35-66A1-49EA-D866-15201C7661CC}"/>
              </a:ext>
            </a:extLst>
          </p:cNvPr>
          <p:cNvSpPr txBox="1"/>
          <p:nvPr/>
        </p:nvSpPr>
        <p:spPr>
          <a:xfrm>
            <a:off x="4250528" y="843740"/>
            <a:ext cx="7941472" cy="308405"/>
          </a:xfrm>
          <a:prstGeom prst="rect">
            <a:avLst/>
          </a:prstGeom>
          <a:ln w="12700">
            <a:noFill/>
            <a:miter lim="4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>
            <a:lvl1pPr>
              <a:lnSpc>
                <a:spcPct val="108333"/>
              </a:lnSpc>
              <a:defRPr sz="2000" b="1">
                <a:solidFill>
                  <a:srgbClr val="305A98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ГОРМОНАЛЬНО АКТИВНЫЕ ОПУХОЛИ ГИПОФИЗА. АКРОМЕГАЛИЯ</a:t>
            </a:r>
          </a:p>
        </p:txBody>
      </p:sp>
      <p:sp>
        <p:nvSpPr>
          <p:cNvPr id="3" name="Google Shape;292;p4">
            <a:extLst>
              <a:ext uri="{FF2B5EF4-FFF2-40B4-BE49-F238E27FC236}">
                <a16:creationId xmlns:a16="http://schemas.microsoft.com/office/drawing/2014/main" id="{B16FB873-D7EB-8729-7517-6B8C1789CAF8}"/>
              </a:ext>
            </a:extLst>
          </p:cNvPr>
          <p:cNvSpPr/>
          <p:nvPr/>
        </p:nvSpPr>
        <p:spPr>
          <a:xfrm>
            <a:off x="83846" y="880160"/>
            <a:ext cx="4454243" cy="362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488" y="0"/>
                </a:lnTo>
                <a:lnTo>
                  <a:pt x="21600" y="10800"/>
                </a:lnTo>
                <a:lnTo>
                  <a:pt x="20488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2" name="Google Shape;293;p4">
            <a:extLst>
              <a:ext uri="{FF2B5EF4-FFF2-40B4-BE49-F238E27FC236}">
                <a16:creationId xmlns:a16="http://schemas.microsoft.com/office/drawing/2014/main" id="{7F767EE3-561E-DCDD-3F94-EDEE67F62CE7}"/>
              </a:ext>
            </a:extLst>
          </p:cNvPr>
          <p:cNvSpPr txBox="1"/>
          <p:nvPr/>
        </p:nvSpPr>
        <p:spPr>
          <a:xfrm>
            <a:off x="349270" y="904610"/>
            <a:ext cx="5226698" cy="291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7624" tIns="37624" rIns="37624" bIns="37624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ДЕЙСТВУЮЩАЯ МОДЕЛЬ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E8DF844B-5D7B-249E-B82F-E72A41D58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999421"/>
              </p:ext>
            </p:extLst>
          </p:nvPr>
        </p:nvGraphicFramePr>
        <p:xfrm>
          <a:off x="153513" y="1955971"/>
          <a:ext cx="4384575" cy="301195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68598">
                  <a:extLst>
                    <a:ext uri="{9D8B030D-6E8A-4147-A177-3AD203B41FA5}">
                      <a16:colId xmlns:a16="http://schemas.microsoft.com/office/drawing/2014/main" val="2850824393"/>
                    </a:ext>
                  </a:extLst>
                </a:gridCol>
                <a:gridCol w="403753">
                  <a:extLst>
                    <a:ext uri="{9D8B030D-6E8A-4147-A177-3AD203B41FA5}">
                      <a16:colId xmlns:a16="http://schemas.microsoft.com/office/drawing/2014/main" val="3063913561"/>
                    </a:ext>
                  </a:extLst>
                </a:gridCol>
                <a:gridCol w="716437">
                  <a:extLst>
                    <a:ext uri="{9D8B030D-6E8A-4147-A177-3AD203B41FA5}">
                      <a16:colId xmlns:a16="http://schemas.microsoft.com/office/drawing/2014/main" val="1515557056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1866492216"/>
                    </a:ext>
                  </a:extLst>
                </a:gridCol>
                <a:gridCol w="504909">
                  <a:extLst>
                    <a:ext uri="{9D8B030D-6E8A-4147-A177-3AD203B41FA5}">
                      <a16:colId xmlns:a16="http://schemas.microsoft.com/office/drawing/2014/main" val="3089012838"/>
                    </a:ext>
                  </a:extLst>
                </a:gridCol>
                <a:gridCol w="1424984">
                  <a:extLst>
                    <a:ext uri="{9D8B030D-6E8A-4147-A177-3AD203B41FA5}">
                      <a16:colId xmlns:a16="http://schemas.microsoft.com/office/drawing/2014/main" val="4195691402"/>
                    </a:ext>
                  </a:extLst>
                </a:gridCol>
                <a:gridCol w="607111">
                  <a:extLst>
                    <a:ext uri="{9D8B030D-6E8A-4147-A177-3AD203B41FA5}">
                      <a16:colId xmlns:a16="http://schemas.microsoft.com/office/drawing/2014/main" val="4149792421"/>
                    </a:ext>
                  </a:extLst>
                </a:gridCol>
              </a:tblGrid>
              <a:tr h="408277">
                <a:tc rowSpan="4">
                  <a:txBody>
                    <a:bodyPr/>
                    <a:lstStyle/>
                    <a:p>
                      <a:pPr algn="l" fontAlgn="t"/>
                      <a:r>
                        <a:rPr lang="ru-KZ" sz="10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KZ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pl-PL" sz="10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E22 (</a:t>
                      </a:r>
                      <a:r>
                        <a:rPr lang="ru-RU" sz="10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исключая Е22.8), </a:t>
                      </a:r>
                      <a:r>
                        <a:rPr lang="pl-PL" sz="10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D35.2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105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Гормонально активные опухоли гипофиза. Акромегалия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105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категории, состоящие на динамическом наблюдении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10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Верифицированный диагноз данными обследования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Бромокриптин, таблетка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5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G02CB01</a:t>
                      </a:r>
                      <a:endParaRPr lang="pl-PL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87380292"/>
                  </a:ext>
                </a:extLst>
              </a:tr>
              <a:tr h="408277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Каберголин, таблетка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5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G02CB03</a:t>
                      </a:r>
                      <a:endParaRPr lang="pl-PL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6893938"/>
                  </a:ext>
                </a:extLst>
              </a:tr>
              <a:tr h="1201230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Октреотид</a:t>
                      </a:r>
                      <a:r>
                        <a:rPr lang="ru-RU" sz="10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микросферы для приготовления суспензии для </a:t>
                      </a:r>
                      <a:r>
                        <a:rPr lang="ru-RU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иньекций</a:t>
                      </a:r>
                      <a:r>
                        <a:rPr lang="ru-RU" sz="10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лиофилизат для приготовления суспензии для инъекций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5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H01CB02</a:t>
                      </a:r>
                      <a:endParaRPr lang="pl-PL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42614819"/>
                  </a:ext>
                </a:extLst>
              </a:tr>
              <a:tr h="994172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Ланреотид, раствор для подкожных инъекций, лиофилизат для приготовления суспензии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H01CB03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11500561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0154437A-601B-F171-7FDA-DEB59C591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056819"/>
              </p:ext>
            </p:extLst>
          </p:nvPr>
        </p:nvGraphicFramePr>
        <p:xfrm>
          <a:off x="5175773" y="2223506"/>
          <a:ext cx="6834432" cy="208924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708608">
                  <a:extLst>
                    <a:ext uri="{9D8B030D-6E8A-4147-A177-3AD203B41FA5}">
                      <a16:colId xmlns:a16="http://schemas.microsoft.com/office/drawing/2014/main" val="2659455467"/>
                    </a:ext>
                  </a:extLst>
                </a:gridCol>
                <a:gridCol w="1708608">
                  <a:extLst>
                    <a:ext uri="{9D8B030D-6E8A-4147-A177-3AD203B41FA5}">
                      <a16:colId xmlns:a16="http://schemas.microsoft.com/office/drawing/2014/main" val="1286301066"/>
                    </a:ext>
                  </a:extLst>
                </a:gridCol>
                <a:gridCol w="1708608">
                  <a:extLst>
                    <a:ext uri="{9D8B030D-6E8A-4147-A177-3AD203B41FA5}">
                      <a16:colId xmlns:a16="http://schemas.microsoft.com/office/drawing/2014/main" val="3780412674"/>
                    </a:ext>
                  </a:extLst>
                </a:gridCol>
                <a:gridCol w="1708608">
                  <a:extLst>
                    <a:ext uri="{9D8B030D-6E8A-4147-A177-3AD203B41FA5}">
                      <a16:colId xmlns:a16="http://schemas.microsoft.com/office/drawing/2014/main" val="131005416"/>
                    </a:ext>
                  </a:extLst>
                </a:gridCol>
              </a:tblGrid>
              <a:tr h="263790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Фармакотерапевтическая группа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Международное непатентованное наименование лекарственного средства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применения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доказательности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745901386"/>
                  </a:ext>
                </a:extLst>
              </a:tr>
              <a:tr h="257706">
                <a:tc gridSpan="4">
                  <a:txBody>
                    <a:bodyPr/>
                    <a:lstStyle/>
                    <a:p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Лекарственное средство выбора</a:t>
                      </a:r>
                    </a:p>
                  </a:txBody>
                  <a:tcPr marL="47625" marR="47625" marT="47625" marB="47625" anchor="ctr"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261133"/>
                  </a:ext>
                </a:extLst>
              </a:tr>
              <a:tr h="257706">
                <a:tc gridSpan="4"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 линия медикаментозного лечения</a:t>
                      </a:r>
                    </a:p>
                  </a:txBody>
                  <a:tcPr marL="47625" marR="47625" marT="47625" marB="47625" anchor="ctr"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675459"/>
                  </a:ext>
                </a:extLst>
              </a:tr>
              <a:tr h="419253">
                <a:tc>
                  <a:txBody>
                    <a:bodyPr/>
                    <a:lstStyle/>
                    <a:p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Аналоги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соматостатина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длительного действия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Ланреотид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– 120 мг 1 раз в 28 дней, п/к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728845934"/>
                  </a:ext>
                </a:extLst>
              </a:tr>
              <a:tr h="419253"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Аналоги соматостатина длительного действия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Октреотид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10-30 мг 1 раз в 28 дней в/м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164675665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A337246-B9B1-2818-9B89-B290BB031ACA}"/>
              </a:ext>
            </a:extLst>
          </p:cNvPr>
          <p:cNvSpPr/>
          <p:nvPr/>
        </p:nvSpPr>
        <p:spPr>
          <a:xfrm>
            <a:off x="5175773" y="1329179"/>
            <a:ext cx="6834433" cy="390296"/>
          </a:xfrm>
          <a:prstGeom prst="rect">
            <a:avLst/>
          </a:prstGeom>
          <a:solidFill>
            <a:srgbClr val="0066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 РК «АКРОМЕГАЛИЯ» (от 19.03.2025 года Протокол №228)</a:t>
            </a:r>
          </a:p>
        </p:txBody>
      </p:sp>
      <p:sp>
        <p:nvSpPr>
          <p:cNvPr id="13" name="Правая фигурная скобка 12">
            <a:extLst>
              <a:ext uri="{FF2B5EF4-FFF2-40B4-BE49-F238E27FC236}">
                <a16:creationId xmlns:a16="http://schemas.microsoft.com/office/drawing/2014/main" id="{1F2439FE-8BA2-6F73-F74A-D574CB3E36C7}"/>
              </a:ext>
            </a:extLst>
          </p:cNvPr>
          <p:cNvSpPr/>
          <p:nvPr/>
        </p:nvSpPr>
        <p:spPr>
          <a:xfrm>
            <a:off x="4637988" y="2790334"/>
            <a:ext cx="292231" cy="2177593"/>
          </a:xfrm>
          <a:prstGeom prst="rightBrace">
            <a:avLst/>
          </a:prstGeom>
          <a:solidFill>
            <a:srgbClr val="0066CC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6" name="Правая фигурная скобка 15">
            <a:extLst>
              <a:ext uri="{FF2B5EF4-FFF2-40B4-BE49-F238E27FC236}">
                <a16:creationId xmlns:a16="http://schemas.microsoft.com/office/drawing/2014/main" id="{A5E1137F-2C02-6047-FA1C-BD0B505F1ABB}"/>
              </a:ext>
            </a:extLst>
          </p:cNvPr>
          <p:cNvSpPr/>
          <p:nvPr/>
        </p:nvSpPr>
        <p:spPr>
          <a:xfrm>
            <a:off x="4637526" y="1955971"/>
            <a:ext cx="292231" cy="730620"/>
          </a:xfrm>
          <a:prstGeom prst="rightBrace">
            <a:avLst/>
          </a:prstGeom>
          <a:solidFill>
            <a:srgbClr val="CCECFF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1029D439-5B6C-4FB7-914B-FEB3B2B01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877018"/>
              </p:ext>
            </p:extLst>
          </p:nvPr>
        </p:nvGraphicFramePr>
        <p:xfrm>
          <a:off x="5127395" y="4810662"/>
          <a:ext cx="6911092" cy="1725930"/>
        </p:xfrm>
        <a:graphic>
          <a:graphicData uri="http://schemas.openxmlformats.org/drawingml/2006/table">
            <a:tbl>
              <a:tblPr/>
              <a:tblGrid>
                <a:gridCol w="1727773">
                  <a:extLst>
                    <a:ext uri="{9D8B030D-6E8A-4147-A177-3AD203B41FA5}">
                      <a16:colId xmlns:a16="http://schemas.microsoft.com/office/drawing/2014/main" val="3968857871"/>
                    </a:ext>
                  </a:extLst>
                </a:gridCol>
                <a:gridCol w="1727773">
                  <a:extLst>
                    <a:ext uri="{9D8B030D-6E8A-4147-A177-3AD203B41FA5}">
                      <a16:colId xmlns:a16="http://schemas.microsoft.com/office/drawing/2014/main" val="3569652624"/>
                    </a:ext>
                  </a:extLst>
                </a:gridCol>
                <a:gridCol w="1727773">
                  <a:extLst>
                    <a:ext uri="{9D8B030D-6E8A-4147-A177-3AD203B41FA5}">
                      <a16:colId xmlns:a16="http://schemas.microsoft.com/office/drawing/2014/main" val="2766405236"/>
                    </a:ext>
                  </a:extLst>
                </a:gridCol>
                <a:gridCol w="1727773">
                  <a:extLst>
                    <a:ext uri="{9D8B030D-6E8A-4147-A177-3AD203B41FA5}">
                      <a16:colId xmlns:a16="http://schemas.microsoft.com/office/drawing/2014/main" val="1286786560"/>
                    </a:ext>
                  </a:extLst>
                </a:gridCol>
              </a:tblGrid>
              <a:tr h="2809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Фармакотерапевтическая группа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Международное непатентованное наименование лекарственного средства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Способ применения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доказательности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9688509"/>
                  </a:ext>
                </a:extLst>
              </a:tr>
              <a:tr h="2809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Агонисты дофамина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Каберголин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Внутрь в дозе от 0,5 мг 3 раза в неделю до 0,5 мг ежедневно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2839862"/>
                  </a:ext>
                </a:extLst>
              </a:tr>
              <a:tr h="17270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Агонисты дофамина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Бромокриптин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Внутрь от 10 до 20 мг/</a:t>
                      </a:r>
                      <a:r>
                        <a:rPr lang="ru-RU" sz="105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сут</a:t>
                      </a: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2 4 приема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50703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6C23B261-182A-F514-9E35-77ED4053DD9C}"/>
              </a:ext>
            </a:extLst>
          </p:cNvPr>
          <p:cNvSpPr txBox="1"/>
          <p:nvPr/>
        </p:nvSpPr>
        <p:spPr>
          <a:xfrm>
            <a:off x="5175773" y="4434750"/>
            <a:ext cx="61085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105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</a:t>
            </a:r>
            <a:r>
              <a:rPr lang="ru-RU" sz="105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лекарственных средств</a:t>
            </a:r>
            <a:endParaRPr lang="ru-KZ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2A7B77-EF61-892D-32AA-1CBD7EC808DB}"/>
              </a:ext>
            </a:extLst>
          </p:cNvPr>
          <p:cNvSpPr txBox="1"/>
          <p:nvPr/>
        </p:nvSpPr>
        <p:spPr>
          <a:xfrm>
            <a:off x="5137443" y="1837483"/>
            <a:ext cx="61085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105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</a:t>
            </a:r>
            <a:r>
              <a:rPr lang="ru-RU" sz="105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лекарственных средств</a:t>
            </a:r>
            <a:endParaRPr lang="ru-KZ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315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3C081-F34A-DC66-24F6-10508D479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6">
            <a:extLst>
              <a:ext uri="{FF2B5EF4-FFF2-40B4-BE49-F238E27FC236}">
                <a16:creationId xmlns:a16="http://schemas.microsoft.com/office/drawing/2014/main" id="{1EBD0DAA-92E3-6B9F-A20F-6F41B040A2C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24" y="0"/>
            <a:ext cx="3916680" cy="843740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7C0FFE47-07A5-ABF3-9B30-9935A7E2154F}"/>
              </a:ext>
            </a:extLst>
          </p:cNvPr>
          <p:cNvSpPr/>
          <p:nvPr/>
        </p:nvSpPr>
        <p:spPr>
          <a:xfrm>
            <a:off x="3801979" y="0"/>
            <a:ext cx="8390021" cy="596746"/>
          </a:xfrm>
          <a:custGeom>
            <a:avLst/>
            <a:gdLst/>
            <a:ahLst/>
            <a:cxnLst/>
            <a:rect l="l" t="t" r="r" b="b"/>
            <a:pathLst>
              <a:path w="8068945" h="646430">
                <a:moveTo>
                  <a:pt x="8068492" y="0"/>
                </a:moveTo>
                <a:lnTo>
                  <a:pt x="0" y="0"/>
                </a:lnTo>
                <a:lnTo>
                  <a:pt x="423169" y="646419"/>
                </a:lnTo>
                <a:lnTo>
                  <a:pt x="8068492" y="646419"/>
                </a:lnTo>
                <a:lnTo>
                  <a:pt x="8068492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И ПРЕДЛОЖЕНИЯ</a:t>
            </a:r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09DDC849-3A06-A4D8-C596-0C8394D66589}"/>
              </a:ext>
            </a:extLst>
          </p:cNvPr>
          <p:cNvSpPr/>
          <p:nvPr/>
        </p:nvSpPr>
        <p:spPr>
          <a:xfrm>
            <a:off x="1595356" y="1210695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50"/>
              </a:lnSpc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73</a:t>
            </a:r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F08A54D8-80D7-56C0-BCE5-9D84C3077978}"/>
              </a:ext>
            </a:extLst>
          </p:cNvPr>
          <p:cNvSpPr/>
          <p:nvPr/>
        </p:nvSpPr>
        <p:spPr>
          <a:xfrm>
            <a:off x="1567090" y="1569486"/>
            <a:ext cx="2660446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ru-RU" sz="1600" dirty="0">
                <a:solidFill>
                  <a:srgbClr val="1A1A1A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Количество нозологий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794FA0C-06F5-5CA8-3250-61D412F6073B}"/>
              </a:ext>
            </a:extLst>
          </p:cNvPr>
          <p:cNvGrpSpPr/>
          <p:nvPr/>
        </p:nvGrpSpPr>
        <p:grpSpPr>
          <a:xfrm>
            <a:off x="539020" y="1133630"/>
            <a:ext cx="696964" cy="696964"/>
            <a:chOff x="7296249" y="757669"/>
            <a:chExt cx="541906" cy="541906"/>
          </a:xfrm>
        </p:grpSpPr>
        <p:sp>
          <p:nvSpPr>
            <p:cNvPr id="15" name="Рамка 14">
              <a:extLst>
                <a:ext uri="{FF2B5EF4-FFF2-40B4-BE49-F238E27FC236}">
                  <a16:creationId xmlns:a16="http://schemas.microsoft.com/office/drawing/2014/main" id="{5F5BFA51-EFE1-AC5B-48A9-7FBEF431578E}"/>
                </a:ext>
              </a:extLst>
            </p:cNvPr>
            <p:cNvSpPr/>
            <p:nvPr/>
          </p:nvSpPr>
          <p:spPr>
            <a:xfrm rot="18900000">
              <a:off x="7311173" y="772593"/>
              <a:ext cx="512059" cy="512059"/>
            </a:xfrm>
            <a:prstGeom prst="frame">
              <a:avLst/>
            </a:prstGeom>
            <a:gradFill>
              <a:gsLst>
                <a:gs pos="2000">
                  <a:srgbClr val="082E94"/>
                </a:gs>
                <a:gs pos="100000">
                  <a:srgbClr val="10BDE4">
                    <a:alpha val="8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" name="Ромб 17">
              <a:extLst>
                <a:ext uri="{FF2B5EF4-FFF2-40B4-BE49-F238E27FC236}">
                  <a16:creationId xmlns:a16="http://schemas.microsoft.com/office/drawing/2014/main" id="{522A8BF0-EB8D-E631-796F-D00C1E5CB5D5}"/>
                </a:ext>
              </a:extLst>
            </p:cNvPr>
            <p:cNvSpPr/>
            <p:nvPr/>
          </p:nvSpPr>
          <p:spPr>
            <a:xfrm>
              <a:off x="7296249" y="757669"/>
              <a:ext cx="541906" cy="541906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</p:grpSp>
      <p:sp>
        <p:nvSpPr>
          <p:cNvPr id="19" name="Text 1">
            <a:extLst>
              <a:ext uri="{FF2B5EF4-FFF2-40B4-BE49-F238E27FC236}">
                <a16:creationId xmlns:a16="http://schemas.microsoft.com/office/drawing/2014/main" id="{5B0B1EA8-108F-D50F-82A4-9952A601548C}"/>
              </a:ext>
            </a:extLst>
          </p:cNvPr>
          <p:cNvSpPr/>
          <p:nvPr/>
        </p:nvSpPr>
        <p:spPr>
          <a:xfrm>
            <a:off x="1486158" y="2297142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50"/>
              </a:lnSpc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273</a:t>
            </a:r>
          </a:p>
        </p:txBody>
      </p:sp>
      <p:sp>
        <p:nvSpPr>
          <p:cNvPr id="21" name="Text 2">
            <a:extLst>
              <a:ext uri="{FF2B5EF4-FFF2-40B4-BE49-F238E27FC236}">
                <a16:creationId xmlns:a16="http://schemas.microsoft.com/office/drawing/2014/main" id="{310E61F3-6654-3992-204D-D882D1B09CD2}"/>
              </a:ext>
            </a:extLst>
          </p:cNvPr>
          <p:cNvSpPr/>
          <p:nvPr/>
        </p:nvSpPr>
        <p:spPr>
          <a:xfrm>
            <a:off x="1531542" y="2665872"/>
            <a:ext cx="2660446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ru-RU" sz="1600" dirty="0">
                <a:solidFill>
                  <a:srgbClr val="1A1A1A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Количество МНН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142528AD-0F8F-DA8C-5464-05DE38975CDA}"/>
              </a:ext>
            </a:extLst>
          </p:cNvPr>
          <p:cNvGrpSpPr/>
          <p:nvPr/>
        </p:nvGrpSpPr>
        <p:grpSpPr>
          <a:xfrm>
            <a:off x="539020" y="2251308"/>
            <a:ext cx="696964" cy="696964"/>
            <a:chOff x="7296249" y="757669"/>
            <a:chExt cx="541906" cy="541906"/>
          </a:xfrm>
        </p:grpSpPr>
        <p:sp>
          <p:nvSpPr>
            <p:cNvPr id="24" name="Рамка 23">
              <a:extLst>
                <a:ext uri="{FF2B5EF4-FFF2-40B4-BE49-F238E27FC236}">
                  <a16:creationId xmlns:a16="http://schemas.microsoft.com/office/drawing/2014/main" id="{0DD33331-07E1-EB09-3882-FCC715C4E4F9}"/>
                </a:ext>
              </a:extLst>
            </p:cNvPr>
            <p:cNvSpPr/>
            <p:nvPr/>
          </p:nvSpPr>
          <p:spPr>
            <a:xfrm rot="18900000">
              <a:off x="7311173" y="772593"/>
              <a:ext cx="512059" cy="512059"/>
            </a:xfrm>
            <a:prstGeom prst="frame">
              <a:avLst/>
            </a:prstGeom>
            <a:gradFill>
              <a:gsLst>
                <a:gs pos="2000">
                  <a:srgbClr val="082E94"/>
                </a:gs>
                <a:gs pos="100000">
                  <a:srgbClr val="10BDE4">
                    <a:alpha val="8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" name="Ромб 24">
              <a:extLst>
                <a:ext uri="{FF2B5EF4-FFF2-40B4-BE49-F238E27FC236}">
                  <a16:creationId xmlns:a16="http://schemas.microsoft.com/office/drawing/2014/main" id="{BD1C9E4C-1815-1B89-4C72-924D13FB1F9F}"/>
                </a:ext>
              </a:extLst>
            </p:cNvPr>
            <p:cNvSpPr/>
            <p:nvPr/>
          </p:nvSpPr>
          <p:spPr>
            <a:xfrm>
              <a:off x="7296249" y="757669"/>
              <a:ext cx="541906" cy="541906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</p:grpSp>
      <p:sp>
        <p:nvSpPr>
          <p:cNvPr id="26" name="Text 1">
            <a:extLst>
              <a:ext uri="{FF2B5EF4-FFF2-40B4-BE49-F238E27FC236}">
                <a16:creationId xmlns:a16="http://schemas.microsoft.com/office/drawing/2014/main" id="{DA522EA7-664D-7E45-A173-1A335FC80BED}"/>
              </a:ext>
            </a:extLst>
          </p:cNvPr>
          <p:cNvSpPr/>
          <p:nvPr/>
        </p:nvSpPr>
        <p:spPr>
          <a:xfrm>
            <a:off x="1531542" y="3606132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50"/>
              </a:lnSpc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691</a:t>
            </a:r>
          </a:p>
        </p:txBody>
      </p:sp>
      <p:sp>
        <p:nvSpPr>
          <p:cNvPr id="27" name="Text 2">
            <a:extLst>
              <a:ext uri="{FF2B5EF4-FFF2-40B4-BE49-F238E27FC236}">
                <a16:creationId xmlns:a16="http://schemas.microsoft.com/office/drawing/2014/main" id="{77EA30B1-6609-C2CE-FFFA-264BA56B29D6}"/>
              </a:ext>
            </a:extLst>
          </p:cNvPr>
          <p:cNvSpPr/>
          <p:nvPr/>
        </p:nvSpPr>
        <p:spPr>
          <a:xfrm>
            <a:off x="1531542" y="3935986"/>
            <a:ext cx="2660446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ru-RU" sz="1600" dirty="0">
                <a:solidFill>
                  <a:srgbClr val="1A1A1A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Количество МО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489F753A-B8AB-67DF-A1A9-1414E4C72644}"/>
              </a:ext>
            </a:extLst>
          </p:cNvPr>
          <p:cNvGrpSpPr/>
          <p:nvPr/>
        </p:nvGrpSpPr>
        <p:grpSpPr>
          <a:xfrm>
            <a:off x="544868" y="3418595"/>
            <a:ext cx="696964" cy="696964"/>
            <a:chOff x="7296249" y="757669"/>
            <a:chExt cx="541906" cy="541906"/>
          </a:xfrm>
        </p:grpSpPr>
        <p:sp>
          <p:nvSpPr>
            <p:cNvPr id="29" name="Рамка 28">
              <a:extLst>
                <a:ext uri="{FF2B5EF4-FFF2-40B4-BE49-F238E27FC236}">
                  <a16:creationId xmlns:a16="http://schemas.microsoft.com/office/drawing/2014/main" id="{A3CB781B-04F8-04EB-B6DB-EF081F26D611}"/>
                </a:ext>
              </a:extLst>
            </p:cNvPr>
            <p:cNvSpPr/>
            <p:nvPr/>
          </p:nvSpPr>
          <p:spPr>
            <a:xfrm rot="18900000">
              <a:off x="7311173" y="772593"/>
              <a:ext cx="512059" cy="512059"/>
            </a:xfrm>
            <a:prstGeom prst="frame">
              <a:avLst/>
            </a:prstGeom>
            <a:gradFill>
              <a:gsLst>
                <a:gs pos="2000">
                  <a:srgbClr val="082E94"/>
                </a:gs>
                <a:gs pos="100000">
                  <a:srgbClr val="10BDE4">
                    <a:alpha val="8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" name="Ромб 29">
              <a:extLst>
                <a:ext uri="{FF2B5EF4-FFF2-40B4-BE49-F238E27FC236}">
                  <a16:creationId xmlns:a16="http://schemas.microsoft.com/office/drawing/2014/main" id="{D3AD7BE9-981B-9D23-2EDD-EA5BDF14F327}"/>
                </a:ext>
              </a:extLst>
            </p:cNvPr>
            <p:cNvSpPr/>
            <p:nvPr/>
          </p:nvSpPr>
          <p:spPr>
            <a:xfrm>
              <a:off x="7296249" y="757669"/>
              <a:ext cx="541906" cy="541906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FD5F4E7-1A97-3DFA-0F76-2519D83E584D}"/>
              </a:ext>
            </a:extLst>
          </p:cNvPr>
          <p:cNvGrpSpPr/>
          <p:nvPr/>
        </p:nvGrpSpPr>
        <p:grpSpPr>
          <a:xfrm>
            <a:off x="535454" y="4621417"/>
            <a:ext cx="696964" cy="696964"/>
            <a:chOff x="7296249" y="757669"/>
            <a:chExt cx="541906" cy="541906"/>
          </a:xfrm>
        </p:grpSpPr>
        <p:sp>
          <p:nvSpPr>
            <p:cNvPr id="32" name="Рамка 31">
              <a:extLst>
                <a:ext uri="{FF2B5EF4-FFF2-40B4-BE49-F238E27FC236}">
                  <a16:creationId xmlns:a16="http://schemas.microsoft.com/office/drawing/2014/main" id="{919562F6-52E4-D172-1277-524D21B4D963}"/>
                </a:ext>
              </a:extLst>
            </p:cNvPr>
            <p:cNvSpPr/>
            <p:nvPr/>
          </p:nvSpPr>
          <p:spPr>
            <a:xfrm rot="18900000">
              <a:off x="7311173" y="772593"/>
              <a:ext cx="512059" cy="512059"/>
            </a:xfrm>
            <a:prstGeom prst="frame">
              <a:avLst/>
            </a:prstGeom>
            <a:gradFill>
              <a:gsLst>
                <a:gs pos="2000">
                  <a:srgbClr val="082E94"/>
                </a:gs>
                <a:gs pos="100000">
                  <a:srgbClr val="10BDE4">
                    <a:alpha val="8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3" name="Ромб 32">
              <a:extLst>
                <a:ext uri="{FF2B5EF4-FFF2-40B4-BE49-F238E27FC236}">
                  <a16:creationId xmlns:a16="http://schemas.microsoft.com/office/drawing/2014/main" id="{E3BA412B-6283-08AC-23F0-83D29D175119}"/>
                </a:ext>
              </a:extLst>
            </p:cNvPr>
            <p:cNvSpPr/>
            <p:nvPr/>
          </p:nvSpPr>
          <p:spPr>
            <a:xfrm>
              <a:off x="7296249" y="757669"/>
              <a:ext cx="541906" cy="541906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9876000-667E-E85B-D9D0-56D645ECB41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2923" y="1296346"/>
            <a:ext cx="328386" cy="32838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1517A06-4070-C2BF-3425-75959B7B33B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75" y="2428450"/>
            <a:ext cx="342679" cy="34267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99C931F-2845-0562-4D1F-EAFB1DF343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9109" y="3578850"/>
            <a:ext cx="326793" cy="32679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EAB9DFA-5C24-86B8-D9D4-7D372BC456D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9357" y="4805706"/>
            <a:ext cx="328386" cy="32838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34407F1-6610-FC84-A806-C47F60127387}"/>
              </a:ext>
            </a:extLst>
          </p:cNvPr>
          <p:cNvSpPr txBox="1"/>
          <p:nvPr/>
        </p:nvSpPr>
        <p:spPr>
          <a:xfrm>
            <a:off x="264327" y="6207767"/>
            <a:ext cx="4764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1A1A1A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* Коморбидные пациенты — это пациенты, у которых одновременно присутствует два или более хронических заболевания или состояний.</a:t>
            </a:r>
            <a:endParaRPr lang="x-none" sz="1200" i="1" dirty="0">
              <a:solidFill>
                <a:srgbClr val="1A1A1A"/>
              </a:solidFill>
              <a:latin typeface="Arial Narrow" panose="020B060602020203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Text 1">
            <a:extLst>
              <a:ext uri="{FF2B5EF4-FFF2-40B4-BE49-F238E27FC236}">
                <a16:creationId xmlns:a16="http://schemas.microsoft.com/office/drawing/2014/main" id="{006F0AA3-950B-3EB3-2C32-9CE8FBABAF13}"/>
              </a:ext>
            </a:extLst>
          </p:cNvPr>
          <p:cNvSpPr/>
          <p:nvPr/>
        </p:nvSpPr>
        <p:spPr>
          <a:xfrm>
            <a:off x="1281452" y="4546392"/>
            <a:ext cx="3581391" cy="1024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50"/>
              </a:lnSpc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ГОБМП </a:t>
            </a:r>
          </a:p>
          <a:p>
            <a:pPr marL="628650" lvl="1" indent="-185738">
              <a:lnSpc>
                <a:spcPts val="2450"/>
              </a:lnSpc>
              <a:buFont typeface="Wingdings" panose="05000000000000000000" pitchFamily="2" charset="2"/>
              <a:buChar char="§"/>
              <a:tabLst>
                <a:tab pos="628650" algn="l"/>
              </a:tabLs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1 229 731 уникальных пациентов</a:t>
            </a:r>
          </a:p>
          <a:p>
            <a:pPr marL="628650" lvl="1" indent="-185738">
              <a:lnSpc>
                <a:spcPts val="2450"/>
              </a:lnSpc>
              <a:buFont typeface="Wingdings" panose="05000000000000000000" pitchFamily="2" charset="2"/>
              <a:buChar char="§"/>
              <a:tabLst>
                <a:tab pos="628650" algn="l"/>
              </a:tabLst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 2 020 603 уникальных пациентов </a:t>
            </a:r>
          </a:p>
          <a:p>
            <a:pPr marL="442912" lvl="1">
              <a:lnSpc>
                <a:spcPts val="2450"/>
              </a:lnSpc>
              <a:tabLst>
                <a:tab pos="628650" algn="l"/>
              </a:tabLst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с учетом коморбидности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B693DD4-AB2C-2DAD-E163-C4BB82315DE8}"/>
              </a:ext>
            </a:extLst>
          </p:cNvPr>
          <p:cNvSpPr txBox="1"/>
          <p:nvPr/>
        </p:nvSpPr>
        <p:spPr>
          <a:xfrm>
            <a:off x="4798472" y="894935"/>
            <a:ext cx="7051021" cy="338554"/>
          </a:xfrm>
          <a:prstGeom prst="rect">
            <a:avLst/>
          </a:prstGeom>
          <a:solidFill>
            <a:srgbClr val="2BA84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400" b="1">
                <a:solidFill>
                  <a:schemeClr val="bg1">
                    <a:lumMod val="95000"/>
                    <a:alpha val="0"/>
                  </a:schemeClr>
                </a:solidFill>
                <a:latin typeface="Montserrat" panose="00000500000000000000" pitchFamily="2" charset="-5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lvl="1" algn="ctr"/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ПРЕИМУЩЕСТВО ПЕРСОНИФИЦИРОВАННОЙ ЗАЯВКИ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6CC4C16-4C21-07E3-4EC4-FE19ECA0E0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2044" y="1467052"/>
            <a:ext cx="400151" cy="43938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3E6720D-79F3-016B-31D8-EC14C1CF59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99014" y="2226490"/>
            <a:ext cx="400151" cy="43938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8EF358A-90DD-C1BB-527D-7CA42CB5707A}"/>
              </a:ext>
            </a:extLst>
          </p:cNvPr>
          <p:cNvSpPr txBox="1"/>
          <p:nvPr/>
        </p:nvSpPr>
        <p:spPr>
          <a:xfrm>
            <a:off x="5344649" y="1349983"/>
            <a:ext cx="681180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 к пациенту. Эффективная и целенаправленная терапевтическая стратегия 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Учитываются конкретные назначения, диагноз, доза, режим приёма.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прогнозировать </a:t>
            </a: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реальное потребление по пациентам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хроническими заболеваниями.</a:t>
            </a:r>
            <a:endParaRPr lang="ru-KZ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353248E-AB66-7DE4-2CC0-D76CEFC2281E}"/>
              </a:ext>
            </a:extLst>
          </p:cNvPr>
          <p:cNvSpPr txBox="1"/>
          <p:nvPr/>
        </p:nvSpPr>
        <p:spPr>
          <a:xfrm>
            <a:off x="5380197" y="2295678"/>
            <a:ext cx="681180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KZ"/>
            </a:defPPr>
            <a:lvl1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Улучшение доступности ЛС. </a:t>
            </a:r>
          </a:p>
          <a:p>
            <a:r>
              <a:rPr lang="ru-RU" sz="1200" b="0" i="1" dirty="0"/>
              <a:t>Снижение рисков дефицита (</a:t>
            </a:r>
            <a:r>
              <a:rPr lang="ru-RU" sz="1200" b="0" i="1" dirty="0" err="1"/>
              <a:t>stock-out</a:t>
            </a:r>
            <a:r>
              <a:rPr lang="ru-RU" sz="1200" b="0" i="1" dirty="0"/>
              <a:t>), особенно при высоко затратной терапии. </a:t>
            </a:r>
            <a:r>
              <a:rPr lang="ru-RU" sz="1200" i="1" dirty="0"/>
              <a:t>Повышение удовлетворенности пациента.</a:t>
            </a:r>
            <a:endParaRPr lang="ru-KZ" sz="1200" i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EB923F-62BC-304B-8EDC-C51B2CBF93BA}"/>
              </a:ext>
            </a:extLst>
          </p:cNvPr>
          <p:cNvSpPr txBox="1"/>
          <p:nvPr/>
        </p:nvSpPr>
        <p:spPr>
          <a:xfrm>
            <a:off x="5380197" y="2995772"/>
            <a:ext cx="6554137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KZ"/>
            </a:defPPr>
            <a:lvl1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Рациональное использование бюджета. </a:t>
            </a:r>
          </a:p>
          <a:p>
            <a:r>
              <a:rPr lang="ru-RU" sz="1200" b="0" i="1" dirty="0"/>
              <a:t>Персонифицированное прогнозирование позволяет повысить точность планирования, снизить дефицит и излишки, и оптимизировать бюджетные расходы.</a:t>
            </a:r>
          </a:p>
          <a:p>
            <a:r>
              <a:rPr lang="ru-RU" sz="1200" b="0" i="1" dirty="0">
                <a:solidFill>
                  <a:srgbClr val="FF0000"/>
                </a:solidFill>
              </a:rPr>
              <a:t>Эффективность подхода зависит от качества медицинских данных, актуальности назначений и вовлечённости медперсонала.</a:t>
            </a:r>
          </a:p>
          <a:p>
            <a:pPr algn="just"/>
            <a:r>
              <a:rPr lang="ru-RU" sz="1200" i="1" dirty="0">
                <a:solidFill>
                  <a:srgbClr val="002060"/>
                </a:solidFill>
              </a:rPr>
              <a:t>При правильной реализации прогнозирование способствует улучшению доступности и непрерывности терапии.</a:t>
            </a:r>
            <a:endParaRPr lang="ru-KZ" sz="1200" i="1" dirty="0">
              <a:solidFill>
                <a:srgbClr val="002060"/>
              </a:solidFill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7D7ED62-CAA8-41A5-C8CA-9165EB3784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06281" y="3065475"/>
            <a:ext cx="400151" cy="43938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5AD1E1A9-BC49-F60E-D5A5-9537DE8E4A1E}"/>
              </a:ext>
            </a:extLst>
          </p:cNvPr>
          <p:cNvSpPr txBox="1"/>
          <p:nvPr/>
        </p:nvSpPr>
        <p:spPr>
          <a:xfrm>
            <a:off x="8348526" y="4436470"/>
            <a:ext cx="3694583" cy="507831"/>
          </a:xfrm>
          <a:prstGeom prst="rect">
            <a:avLst/>
          </a:prstGeom>
          <a:solidFill>
            <a:srgbClr val="93C0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KZ"/>
            </a:defPPr>
            <a:lvl1pPr algn="just">
              <a:defRPr sz="1400" b="1">
                <a:solidFill>
                  <a:schemeClr val="bg1">
                    <a:lumMod val="95000"/>
                    <a:alpha val="0"/>
                  </a:schemeClr>
                </a:solidFill>
                <a:latin typeface="Montserrat" panose="00000500000000000000" pitchFamily="2" charset="-52"/>
              </a:defRPr>
            </a:lvl1pPr>
            <a:lvl2pPr marL="0" lvl="1" algn="ctr">
              <a:defRPr kumimoji="0" sz="1400" b="1" i="0" u="none" strike="noStrike" kern="0" cap="none" spc="0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ptos Narrow" panose="020B0004020202020204" pitchFamily="34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lvl="1"/>
            <a:endParaRPr lang="ru-RU" sz="800" dirty="0"/>
          </a:p>
          <a:p>
            <a:pPr lvl="1"/>
            <a:r>
              <a:rPr lang="ru-RU" dirty="0"/>
              <a:t>МЕРЫ (АДМИНИСТРАТИВНЫЕ)</a:t>
            </a:r>
          </a:p>
          <a:p>
            <a:pPr lvl="1"/>
            <a:endParaRPr lang="ru-RU" sz="5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7E1CBA-9DEB-04A4-4443-2D202133D622}"/>
              </a:ext>
            </a:extLst>
          </p:cNvPr>
          <p:cNvSpPr txBox="1"/>
          <p:nvPr/>
        </p:nvSpPr>
        <p:spPr>
          <a:xfrm>
            <a:off x="4835304" y="4426000"/>
            <a:ext cx="3161685" cy="553998"/>
          </a:xfrm>
          <a:prstGeom prst="rect">
            <a:avLst/>
          </a:prstGeom>
          <a:solidFill>
            <a:srgbClr val="93C0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400" b="1">
                <a:solidFill>
                  <a:schemeClr val="bg1">
                    <a:lumMod val="95000"/>
                    <a:alpha val="0"/>
                  </a:schemeClr>
                </a:solidFill>
                <a:latin typeface="Montserrat" panose="00000500000000000000" pitchFamily="2" charset="-5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lvl="1" algn="ctr"/>
            <a:endParaRPr kumimoji="0" lang="kk-KZ" sz="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ptos Narrow" panose="020B0004020202020204" pitchFamily="34" charset="0"/>
              <a:cs typeface="Times New Roman" panose="02020603050405020304" pitchFamily="18" charset="0"/>
            </a:endParaRPr>
          </a:p>
          <a:p>
            <a:pPr marL="0" lvl="1" algn="ctr"/>
            <a:r>
              <a:rPr kumimoji="0" lang="kk-KZ" sz="1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ptos Narrow" panose="020B0004020202020204" pitchFamily="34" charset="0"/>
                <a:cs typeface="Times New Roman" panose="02020603050405020304" pitchFamily="18" charset="0"/>
              </a:rPr>
              <a:t>МЕРЫ (ОБРАЗОВАТЕЛЬНЫЕ)</a:t>
            </a:r>
          </a:p>
          <a:p>
            <a:pPr marL="0" lvl="1" algn="ctr"/>
            <a:endParaRPr kumimoji="0" lang="kk-KZ" sz="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ptos Narrow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695CA6B-C53B-AC1E-27E1-BEE58EAC4521}"/>
              </a:ext>
            </a:extLst>
          </p:cNvPr>
          <p:cNvSpPr txBox="1"/>
          <p:nvPr/>
        </p:nvSpPr>
        <p:spPr>
          <a:xfrm>
            <a:off x="5329395" y="5163847"/>
            <a:ext cx="266759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ptos Narrow" panose="020B0004020202020204" pitchFamily="34" charset="0"/>
              </a:rPr>
              <a:t>Непрерывное медицинское образование</a:t>
            </a:r>
          </a:p>
          <a:p>
            <a:r>
              <a:rPr lang="ru-RU" sz="1200" i="1" dirty="0">
                <a:latin typeface="Aptos Narrow" panose="020B0004020202020204" pitchFamily="34" charset="0"/>
              </a:rPr>
              <a:t>Включение обязательных курсов по клиническим протоколам, фармакотерапии, доказательной медицине, рациональному использованию ЛС</a:t>
            </a:r>
            <a:endParaRPr lang="ru-KZ" sz="1200" i="1" dirty="0">
              <a:latin typeface="Aptos Narrow" panose="020B0004020202020204" pitchFamily="34" charset="0"/>
            </a:endParaRPr>
          </a:p>
        </p:txBody>
      </p:sp>
      <p:pic>
        <p:nvPicPr>
          <p:cNvPr id="5122" name="Picture 2" descr="Скачать бесплатно иконки на тему «Цель» в форматах PNG и SVG">
            <a:extLst>
              <a:ext uri="{FF2B5EF4-FFF2-40B4-BE49-F238E27FC236}">
                <a16:creationId xmlns:a16="http://schemas.microsoft.com/office/drawing/2014/main" id="{97E14C1D-05E5-5A83-F0BD-C420953CA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844" y="5260580"/>
            <a:ext cx="415624" cy="41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Скачать бесплатно иконки на тему «Цель» в форматах PNG и SVG">
            <a:extLst>
              <a:ext uri="{FF2B5EF4-FFF2-40B4-BE49-F238E27FC236}">
                <a16:creationId xmlns:a16="http://schemas.microsoft.com/office/drawing/2014/main" id="{36C8E083-D413-D418-5B63-B6988FD55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170" y="5250936"/>
            <a:ext cx="415624" cy="41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284FBA2C-EFC2-86D7-B52D-3351312DDDF2}"/>
              </a:ext>
            </a:extLst>
          </p:cNvPr>
          <p:cNvSpPr txBox="1"/>
          <p:nvPr/>
        </p:nvSpPr>
        <p:spPr>
          <a:xfrm>
            <a:off x="8650975" y="5250936"/>
            <a:ext cx="350547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ptos Narrow" panose="020B0004020202020204" pitchFamily="34" charset="0"/>
              </a:rPr>
              <a:t>Улучшить менеджмент </a:t>
            </a:r>
          </a:p>
          <a:p>
            <a:r>
              <a:rPr lang="ru-RU" sz="1200" i="1" dirty="0">
                <a:latin typeface="Aptos Narrow" panose="020B0004020202020204" pitchFamily="34" charset="0"/>
              </a:rPr>
              <a:t>Эффективный менеджмент между ВОП и профильными специалистами:</a:t>
            </a:r>
          </a:p>
          <a:p>
            <a:pPr marL="171450" indent="-171450">
              <a:buFontTx/>
              <a:buChar char="-"/>
            </a:pPr>
            <a:r>
              <a:rPr lang="ru-RU" sz="1200" i="1" dirty="0">
                <a:latin typeface="Aptos Narrow" panose="020B0004020202020204" pitchFamily="34" charset="0"/>
              </a:rPr>
              <a:t>снижает дублирование назначений, </a:t>
            </a:r>
          </a:p>
          <a:p>
            <a:pPr marL="171450" indent="-171450">
              <a:buFontTx/>
              <a:buChar char="-"/>
            </a:pPr>
            <a:r>
              <a:rPr lang="ru-RU" sz="1200" i="1" dirty="0">
                <a:latin typeface="Aptos Narrow" panose="020B0004020202020204" pitchFamily="34" charset="0"/>
              </a:rPr>
              <a:t> повышает качество лечения,</a:t>
            </a:r>
          </a:p>
          <a:p>
            <a:pPr marL="171450" indent="-171450">
              <a:buFontTx/>
              <a:buChar char="-"/>
            </a:pPr>
            <a:r>
              <a:rPr lang="ru-RU" sz="1200" i="1" dirty="0">
                <a:latin typeface="Aptos Narrow" panose="020B0004020202020204" pitchFamily="34" charset="0"/>
              </a:rPr>
              <a:t>минимизирует потери бюджета на ЛС,</a:t>
            </a:r>
          </a:p>
          <a:p>
            <a:pPr marL="171450" indent="-171450">
              <a:buFontTx/>
              <a:buChar char="-"/>
            </a:pPr>
            <a:r>
              <a:rPr lang="ru-RU" sz="1200" i="1" dirty="0">
                <a:latin typeface="Aptos Narrow" panose="020B0004020202020204" pitchFamily="34" charset="0"/>
              </a:rPr>
              <a:t>укрепляет систему персонифицированного подхода.</a:t>
            </a:r>
            <a:endParaRPr lang="ru-KZ" sz="1200" i="1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600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9A336-FCC0-9958-A1D2-2DB07F40C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799" y="1818591"/>
            <a:ext cx="6779871" cy="98813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</a:t>
            </a:r>
            <a:r>
              <a:rPr lang="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KZ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60E7048-9C80-DD6D-47A6-3F28568A6B77}"/>
              </a:ext>
            </a:extLst>
          </p:cNvPr>
          <p:cNvCxnSpPr/>
          <p:nvPr/>
        </p:nvCxnSpPr>
        <p:spPr>
          <a:xfrm>
            <a:off x="1701800" y="3029007"/>
            <a:ext cx="90297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FB45F6-74CC-0EF1-8160-AA368406D3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1799" y="4672319"/>
            <a:ext cx="9281391" cy="2003029"/>
          </a:xfrm>
          <a:prstGeom prst="rect">
            <a:avLst/>
          </a:prstGeom>
        </p:spPr>
      </p:pic>
      <p:pic>
        <p:nvPicPr>
          <p:cNvPr id="8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146" y="171680"/>
            <a:ext cx="3916680" cy="8437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5CE9A4-74CF-EAF9-A556-C6710273B11F}"/>
              </a:ext>
            </a:extLst>
          </p:cNvPr>
          <p:cNvSpPr txBox="1"/>
          <p:nvPr/>
        </p:nvSpPr>
        <p:spPr>
          <a:xfrm>
            <a:off x="1701799" y="1216240"/>
            <a:ext cx="887142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3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3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3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300">
                <a:latin typeface="Calibri" pitchFamily="34" charset="0"/>
              </a:defRPr>
            </a:lvl5pPr>
            <a:lvl6pPr marL="342900" algn="ctr" fontAlgn="base">
              <a:spcBef>
                <a:spcPct val="0"/>
              </a:spcBef>
              <a:spcAft>
                <a:spcPct val="0"/>
              </a:spcAft>
              <a:defRPr sz="3300">
                <a:latin typeface="Calibri" pitchFamily="34" charset="0"/>
              </a:defRPr>
            </a:lvl6pPr>
            <a:lvl7pPr marL="685800" algn="ctr" fontAlgn="base">
              <a:spcBef>
                <a:spcPct val="0"/>
              </a:spcBef>
              <a:spcAft>
                <a:spcPct val="0"/>
              </a:spcAft>
              <a:defRPr sz="3300">
                <a:latin typeface="Calibri" pitchFamily="34" charset="0"/>
              </a:defRPr>
            </a:lvl7pPr>
            <a:lvl8pPr marL="1028700" algn="ctr" fontAlgn="base">
              <a:spcBef>
                <a:spcPct val="0"/>
              </a:spcBef>
              <a:spcAft>
                <a:spcPct val="0"/>
              </a:spcAft>
              <a:defRPr sz="3300">
                <a:latin typeface="Calibri" pitchFamily="34" charset="0"/>
              </a:defRPr>
            </a:lvl8pPr>
            <a:lvl9pPr marL="1371600" algn="ctr" fontAlgn="base">
              <a:spcBef>
                <a:spcPct val="0"/>
              </a:spcBef>
              <a:spcAft>
                <a:spcPct val="0"/>
              </a:spcAft>
              <a:defRPr sz="3300">
                <a:latin typeface="Calibri" pitchFamily="34" charset="0"/>
              </a:defRPr>
            </a:lvl9pPr>
          </a:lstStyle>
          <a:p>
            <a:pPr algn="l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НАЗАРЛАРЫҢЫЗҒА РА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МЕТ!</a:t>
            </a:r>
            <a:endParaRPr lang="ru-K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EF4F2924-0C1C-51F1-8CC2-51238EBC9E4B}"/>
              </a:ext>
            </a:extLst>
          </p:cNvPr>
          <p:cNvSpPr txBox="1">
            <a:spLocks/>
          </p:cNvSpPr>
          <p:nvPr/>
        </p:nvSpPr>
        <p:spPr>
          <a:xfrm>
            <a:off x="665629" y="2725676"/>
            <a:ext cx="5145741" cy="15632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 marL="0">
              <a:defRPr sz="1900" b="0" i="0">
                <a:solidFill>
                  <a:srgbClr val="535353"/>
                </a:solidFill>
                <a:latin typeface="Cambria"/>
                <a:ea typeface="+mn-ea"/>
                <a:cs typeface="Cambri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mbria"/>
              <a:ea typeface="+mn-ea"/>
            </a:endParaRPr>
          </a:p>
          <a:p>
            <a:pPr marL="1180465" marR="0" lvl="0" indent="0" defTabSz="91440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Тел.: 7172 648 951</a:t>
            </a:r>
          </a:p>
          <a:p>
            <a:pPr marL="1180465" marR="0" lvl="0" indent="0" defTabSz="91440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50" b="0" i="0" u="none" strike="noStrike" kern="0" cap="none" spc="30" normalizeH="0" baseline="0" noProof="0" dirty="0">
              <a:ln>
                <a:noFill/>
              </a:ln>
              <a:solidFill>
                <a:srgbClr val="4D5870"/>
              </a:solidFill>
              <a:effectLst/>
              <a:uLnTx/>
              <a:uFillTx/>
              <a:latin typeface="Lucida Sans Unicode"/>
              <a:ea typeface="+mn-ea"/>
              <a:cs typeface="Lucida Sans Unicode"/>
            </a:endParaRPr>
          </a:p>
          <a:p>
            <a:pPr marL="1180465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30" normalizeH="0" baseline="0" noProof="0" dirty="0">
                <a:ln>
                  <a:noFill/>
                </a:ln>
                <a:solidFill>
                  <a:srgbClr val="4D587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E-mail: </a:t>
            </a:r>
            <a:r>
              <a:rPr kumimoji="0" lang="ru-RU" sz="1800" b="0" i="0" u="none" strike="noStrike" kern="0" cap="none" spc="30" normalizeH="0" baseline="0" noProof="0" dirty="0">
                <a:ln>
                  <a:noFill/>
                </a:ln>
                <a:solidFill>
                  <a:srgbClr val="4D587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/>
              </a:rPr>
              <a:t>office@nrchd.kz</a:t>
            </a:r>
            <a:r>
              <a:rPr kumimoji="0" lang="ru-RU" sz="1800" b="0" i="0" u="none" strike="noStrike" kern="0" cap="none" spc="30" normalizeH="0" baseline="0" noProof="0" dirty="0">
                <a:ln>
                  <a:noFill/>
                </a:ln>
                <a:solidFill>
                  <a:srgbClr val="4D587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59BC3761-A3CB-B85D-4704-AD27A850875D}"/>
              </a:ext>
            </a:extLst>
          </p:cNvPr>
          <p:cNvSpPr/>
          <p:nvPr/>
        </p:nvSpPr>
        <p:spPr>
          <a:xfrm>
            <a:off x="852819" y="3037221"/>
            <a:ext cx="582930" cy="582930"/>
          </a:xfrm>
          <a:custGeom>
            <a:avLst/>
            <a:gdLst/>
            <a:ahLst/>
            <a:cxnLst/>
            <a:rect l="l" t="t" r="r" b="b"/>
            <a:pathLst>
              <a:path w="582930" h="582929">
                <a:moveTo>
                  <a:pt x="291394" y="582788"/>
                </a:moveTo>
                <a:lnTo>
                  <a:pt x="244131" y="578974"/>
                </a:lnTo>
                <a:lnTo>
                  <a:pt x="199295" y="567932"/>
                </a:lnTo>
                <a:lnTo>
                  <a:pt x="157486" y="550262"/>
                </a:lnTo>
                <a:lnTo>
                  <a:pt x="119305" y="526563"/>
                </a:lnTo>
                <a:lnTo>
                  <a:pt x="85351" y="497437"/>
                </a:lnTo>
                <a:lnTo>
                  <a:pt x="56225" y="463483"/>
                </a:lnTo>
                <a:lnTo>
                  <a:pt x="32526" y="425302"/>
                </a:lnTo>
                <a:lnTo>
                  <a:pt x="14856" y="383493"/>
                </a:lnTo>
                <a:lnTo>
                  <a:pt x="3814" y="338657"/>
                </a:lnTo>
                <a:lnTo>
                  <a:pt x="0" y="291394"/>
                </a:lnTo>
                <a:lnTo>
                  <a:pt x="3814" y="244131"/>
                </a:lnTo>
                <a:lnTo>
                  <a:pt x="14856" y="199295"/>
                </a:lnTo>
                <a:lnTo>
                  <a:pt x="32526" y="157486"/>
                </a:lnTo>
                <a:lnTo>
                  <a:pt x="56225" y="119305"/>
                </a:lnTo>
                <a:lnTo>
                  <a:pt x="85351" y="85351"/>
                </a:lnTo>
                <a:lnTo>
                  <a:pt x="119305" y="56225"/>
                </a:lnTo>
                <a:lnTo>
                  <a:pt x="157486" y="32526"/>
                </a:lnTo>
                <a:lnTo>
                  <a:pt x="199295" y="14856"/>
                </a:lnTo>
                <a:lnTo>
                  <a:pt x="244131" y="3814"/>
                </a:lnTo>
                <a:lnTo>
                  <a:pt x="291394" y="0"/>
                </a:lnTo>
                <a:lnTo>
                  <a:pt x="338657" y="3814"/>
                </a:lnTo>
                <a:lnTo>
                  <a:pt x="383493" y="14856"/>
                </a:lnTo>
                <a:lnTo>
                  <a:pt x="425302" y="32526"/>
                </a:lnTo>
                <a:lnTo>
                  <a:pt x="463483" y="56225"/>
                </a:lnTo>
                <a:lnTo>
                  <a:pt x="497437" y="85351"/>
                </a:lnTo>
                <a:lnTo>
                  <a:pt x="526563" y="119305"/>
                </a:lnTo>
                <a:lnTo>
                  <a:pt x="531641" y="127485"/>
                </a:lnTo>
                <a:lnTo>
                  <a:pt x="149339" y="127485"/>
                </a:lnTo>
                <a:lnTo>
                  <a:pt x="140838" y="129204"/>
                </a:lnTo>
                <a:lnTo>
                  <a:pt x="133891" y="133891"/>
                </a:lnTo>
                <a:lnTo>
                  <a:pt x="129204" y="140838"/>
                </a:lnTo>
                <a:lnTo>
                  <a:pt x="127485" y="149339"/>
                </a:lnTo>
                <a:lnTo>
                  <a:pt x="131490" y="198958"/>
                </a:lnTo>
                <a:lnTo>
                  <a:pt x="143087" y="246031"/>
                </a:lnTo>
                <a:lnTo>
                  <a:pt x="161644" y="289928"/>
                </a:lnTo>
                <a:lnTo>
                  <a:pt x="186530" y="330019"/>
                </a:lnTo>
                <a:lnTo>
                  <a:pt x="217116" y="365672"/>
                </a:lnTo>
                <a:lnTo>
                  <a:pt x="252769" y="396258"/>
                </a:lnTo>
                <a:lnTo>
                  <a:pt x="292860" y="421144"/>
                </a:lnTo>
                <a:lnTo>
                  <a:pt x="336757" y="439701"/>
                </a:lnTo>
                <a:lnTo>
                  <a:pt x="383830" y="451298"/>
                </a:lnTo>
                <a:lnTo>
                  <a:pt x="433449" y="455303"/>
                </a:lnTo>
                <a:lnTo>
                  <a:pt x="531641" y="455303"/>
                </a:lnTo>
                <a:lnTo>
                  <a:pt x="526563" y="463483"/>
                </a:lnTo>
                <a:lnTo>
                  <a:pt x="497437" y="497437"/>
                </a:lnTo>
                <a:lnTo>
                  <a:pt x="463483" y="526563"/>
                </a:lnTo>
                <a:lnTo>
                  <a:pt x="425302" y="550262"/>
                </a:lnTo>
                <a:lnTo>
                  <a:pt x="383493" y="567932"/>
                </a:lnTo>
                <a:lnTo>
                  <a:pt x="338657" y="578974"/>
                </a:lnTo>
                <a:lnTo>
                  <a:pt x="291394" y="582788"/>
                </a:lnTo>
                <a:close/>
              </a:path>
              <a:path w="582930" h="582929">
                <a:moveTo>
                  <a:pt x="334229" y="380342"/>
                </a:moveTo>
                <a:lnTo>
                  <a:pt x="292309" y="357354"/>
                </a:lnTo>
                <a:lnTo>
                  <a:pt x="255716" y="327072"/>
                </a:lnTo>
                <a:lnTo>
                  <a:pt x="225434" y="290479"/>
                </a:lnTo>
                <a:lnTo>
                  <a:pt x="202446" y="248559"/>
                </a:lnTo>
                <a:lnTo>
                  <a:pt x="237668" y="230857"/>
                </a:lnTo>
                <a:lnTo>
                  <a:pt x="239963" y="225102"/>
                </a:lnTo>
                <a:lnTo>
                  <a:pt x="229004" y="185654"/>
                </a:lnTo>
                <a:lnTo>
                  <a:pt x="225830" y="149339"/>
                </a:lnTo>
                <a:lnTo>
                  <a:pt x="224111" y="140838"/>
                </a:lnTo>
                <a:lnTo>
                  <a:pt x="219424" y="133891"/>
                </a:lnTo>
                <a:lnTo>
                  <a:pt x="212477" y="129204"/>
                </a:lnTo>
                <a:lnTo>
                  <a:pt x="203976" y="127485"/>
                </a:lnTo>
                <a:lnTo>
                  <a:pt x="531641" y="127485"/>
                </a:lnTo>
                <a:lnTo>
                  <a:pt x="550262" y="157486"/>
                </a:lnTo>
                <a:lnTo>
                  <a:pt x="567932" y="199295"/>
                </a:lnTo>
                <a:lnTo>
                  <a:pt x="578974" y="244131"/>
                </a:lnTo>
                <a:lnTo>
                  <a:pt x="582788" y="291394"/>
                </a:lnTo>
                <a:lnTo>
                  <a:pt x="578974" y="338657"/>
                </a:lnTo>
                <a:lnTo>
                  <a:pt x="577948" y="342825"/>
                </a:lnTo>
                <a:lnTo>
                  <a:pt x="357723" y="342825"/>
                </a:lnTo>
                <a:lnTo>
                  <a:pt x="351931" y="345120"/>
                </a:lnTo>
                <a:lnTo>
                  <a:pt x="334229" y="380342"/>
                </a:lnTo>
                <a:close/>
              </a:path>
              <a:path w="582930" h="582929">
                <a:moveTo>
                  <a:pt x="531641" y="455303"/>
                </a:moveTo>
                <a:lnTo>
                  <a:pt x="433449" y="455303"/>
                </a:lnTo>
                <a:lnTo>
                  <a:pt x="441950" y="453584"/>
                </a:lnTo>
                <a:lnTo>
                  <a:pt x="448897" y="448897"/>
                </a:lnTo>
                <a:lnTo>
                  <a:pt x="453584" y="441950"/>
                </a:lnTo>
                <a:lnTo>
                  <a:pt x="455303" y="433449"/>
                </a:lnTo>
                <a:lnTo>
                  <a:pt x="455303" y="378812"/>
                </a:lnTo>
                <a:lnTo>
                  <a:pt x="415069" y="356151"/>
                </a:lnTo>
                <a:lnTo>
                  <a:pt x="397134" y="353784"/>
                </a:lnTo>
                <a:lnTo>
                  <a:pt x="379717" y="349935"/>
                </a:lnTo>
                <a:lnTo>
                  <a:pt x="362895" y="344683"/>
                </a:lnTo>
                <a:lnTo>
                  <a:pt x="357723" y="342825"/>
                </a:lnTo>
                <a:lnTo>
                  <a:pt x="577948" y="342825"/>
                </a:lnTo>
                <a:lnTo>
                  <a:pt x="567932" y="383493"/>
                </a:lnTo>
                <a:lnTo>
                  <a:pt x="550262" y="425302"/>
                </a:lnTo>
                <a:lnTo>
                  <a:pt x="531641" y="45530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54B27156-00D3-2A41-9724-8F94315563BD}"/>
              </a:ext>
            </a:extLst>
          </p:cNvPr>
          <p:cNvSpPr/>
          <p:nvPr/>
        </p:nvSpPr>
        <p:spPr>
          <a:xfrm>
            <a:off x="844081" y="3861550"/>
            <a:ext cx="582930" cy="582930"/>
          </a:xfrm>
          <a:custGeom>
            <a:avLst/>
            <a:gdLst/>
            <a:ahLst/>
            <a:cxnLst/>
            <a:rect l="l" t="t" r="r" b="b"/>
            <a:pathLst>
              <a:path w="582930" h="582929">
                <a:moveTo>
                  <a:pt x="450786" y="177800"/>
                </a:moveTo>
                <a:lnTo>
                  <a:pt x="131546" y="177800"/>
                </a:lnTo>
                <a:lnTo>
                  <a:pt x="291388" y="307555"/>
                </a:lnTo>
                <a:lnTo>
                  <a:pt x="450786" y="177800"/>
                </a:lnTo>
                <a:close/>
              </a:path>
              <a:path w="582930" h="582929">
                <a:moveTo>
                  <a:pt x="466940" y="187680"/>
                </a:moveTo>
                <a:lnTo>
                  <a:pt x="296329" y="325970"/>
                </a:lnTo>
                <a:lnTo>
                  <a:pt x="293192" y="328663"/>
                </a:lnTo>
                <a:lnTo>
                  <a:pt x="288251" y="328663"/>
                </a:lnTo>
                <a:lnTo>
                  <a:pt x="285102" y="325970"/>
                </a:lnTo>
                <a:lnTo>
                  <a:pt x="114935" y="187680"/>
                </a:lnTo>
                <a:lnTo>
                  <a:pt x="114935" y="369963"/>
                </a:lnTo>
                <a:lnTo>
                  <a:pt x="117690" y="383324"/>
                </a:lnTo>
                <a:lnTo>
                  <a:pt x="125145" y="394322"/>
                </a:lnTo>
                <a:lnTo>
                  <a:pt x="136156" y="401789"/>
                </a:lnTo>
                <a:lnTo>
                  <a:pt x="149504" y="404545"/>
                </a:lnTo>
                <a:lnTo>
                  <a:pt x="432371" y="404545"/>
                </a:lnTo>
                <a:lnTo>
                  <a:pt x="445731" y="401789"/>
                </a:lnTo>
                <a:lnTo>
                  <a:pt x="456730" y="394322"/>
                </a:lnTo>
                <a:lnTo>
                  <a:pt x="464197" y="383324"/>
                </a:lnTo>
                <a:lnTo>
                  <a:pt x="466940" y="369963"/>
                </a:lnTo>
                <a:lnTo>
                  <a:pt x="466940" y="187680"/>
                </a:lnTo>
                <a:close/>
              </a:path>
              <a:path w="582930" h="582929">
                <a:moveTo>
                  <a:pt x="582790" y="291401"/>
                </a:moveTo>
                <a:lnTo>
                  <a:pt x="578840" y="244182"/>
                </a:lnTo>
                <a:lnTo>
                  <a:pt x="567690" y="199364"/>
                </a:lnTo>
                <a:lnTo>
                  <a:pt x="550710" y="159397"/>
                </a:lnTo>
                <a:lnTo>
                  <a:pt x="549935" y="157568"/>
                </a:lnTo>
                <a:lnTo>
                  <a:pt x="526186" y="119392"/>
                </a:lnTo>
                <a:lnTo>
                  <a:pt x="497027" y="85420"/>
                </a:lnTo>
                <a:lnTo>
                  <a:pt x="484898" y="75018"/>
                </a:lnTo>
                <a:lnTo>
                  <a:pt x="484898" y="369963"/>
                </a:lnTo>
                <a:lnTo>
                  <a:pt x="480796" y="390296"/>
                </a:lnTo>
                <a:lnTo>
                  <a:pt x="469582" y="407009"/>
                </a:lnTo>
                <a:lnTo>
                  <a:pt x="452894" y="418338"/>
                </a:lnTo>
                <a:lnTo>
                  <a:pt x="432371" y="422503"/>
                </a:lnTo>
                <a:lnTo>
                  <a:pt x="149504" y="422503"/>
                </a:lnTo>
                <a:lnTo>
                  <a:pt x="128993" y="418338"/>
                </a:lnTo>
                <a:lnTo>
                  <a:pt x="112293" y="407009"/>
                </a:lnTo>
                <a:lnTo>
                  <a:pt x="101079" y="390296"/>
                </a:lnTo>
                <a:lnTo>
                  <a:pt x="96977" y="369963"/>
                </a:lnTo>
                <a:lnTo>
                  <a:pt x="96977" y="167030"/>
                </a:lnTo>
                <a:lnTo>
                  <a:pt x="97421" y="165684"/>
                </a:lnTo>
                <a:lnTo>
                  <a:pt x="98323" y="164338"/>
                </a:lnTo>
                <a:lnTo>
                  <a:pt x="98323" y="163880"/>
                </a:lnTo>
                <a:lnTo>
                  <a:pt x="98767" y="163880"/>
                </a:lnTo>
                <a:lnTo>
                  <a:pt x="98767" y="163436"/>
                </a:lnTo>
                <a:lnTo>
                  <a:pt x="101473" y="160743"/>
                </a:lnTo>
                <a:lnTo>
                  <a:pt x="101473" y="160286"/>
                </a:lnTo>
                <a:lnTo>
                  <a:pt x="101917" y="160286"/>
                </a:lnTo>
                <a:lnTo>
                  <a:pt x="103263" y="159842"/>
                </a:lnTo>
                <a:lnTo>
                  <a:pt x="104165" y="159397"/>
                </a:lnTo>
                <a:lnTo>
                  <a:pt x="477266" y="159397"/>
                </a:lnTo>
                <a:lnTo>
                  <a:pt x="478624" y="159842"/>
                </a:lnTo>
                <a:lnTo>
                  <a:pt x="479513" y="160286"/>
                </a:lnTo>
                <a:lnTo>
                  <a:pt x="479513" y="160743"/>
                </a:lnTo>
                <a:lnTo>
                  <a:pt x="479971" y="160743"/>
                </a:lnTo>
                <a:lnTo>
                  <a:pt x="481317" y="161188"/>
                </a:lnTo>
                <a:lnTo>
                  <a:pt x="482206" y="162090"/>
                </a:lnTo>
                <a:lnTo>
                  <a:pt x="482663" y="163436"/>
                </a:lnTo>
                <a:lnTo>
                  <a:pt x="483108" y="163880"/>
                </a:lnTo>
                <a:lnTo>
                  <a:pt x="483108" y="164338"/>
                </a:lnTo>
                <a:lnTo>
                  <a:pt x="484009" y="165684"/>
                </a:lnTo>
                <a:lnTo>
                  <a:pt x="484454" y="167030"/>
                </a:lnTo>
                <a:lnTo>
                  <a:pt x="484898" y="369963"/>
                </a:lnTo>
                <a:lnTo>
                  <a:pt x="484898" y="75018"/>
                </a:lnTo>
                <a:lnTo>
                  <a:pt x="424929" y="32562"/>
                </a:lnTo>
                <a:lnTo>
                  <a:pt x="383197" y="14871"/>
                </a:lnTo>
                <a:lnTo>
                  <a:pt x="338493" y="3822"/>
                </a:lnTo>
                <a:lnTo>
                  <a:pt x="291388" y="0"/>
                </a:lnTo>
                <a:lnTo>
                  <a:pt x="244170" y="3822"/>
                </a:lnTo>
                <a:lnTo>
                  <a:pt x="199364" y="14871"/>
                </a:lnTo>
                <a:lnTo>
                  <a:pt x="157568" y="32562"/>
                </a:lnTo>
                <a:lnTo>
                  <a:pt x="119380" y="56273"/>
                </a:lnTo>
                <a:lnTo>
                  <a:pt x="85420" y="85420"/>
                </a:lnTo>
                <a:lnTo>
                  <a:pt x="56273" y="119392"/>
                </a:lnTo>
                <a:lnTo>
                  <a:pt x="32562" y="157568"/>
                </a:lnTo>
                <a:lnTo>
                  <a:pt x="14871" y="199364"/>
                </a:lnTo>
                <a:lnTo>
                  <a:pt x="3810" y="244182"/>
                </a:lnTo>
                <a:lnTo>
                  <a:pt x="0" y="291401"/>
                </a:lnTo>
                <a:lnTo>
                  <a:pt x="3810" y="338620"/>
                </a:lnTo>
                <a:lnTo>
                  <a:pt x="14871" y="383425"/>
                </a:lnTo>
                <a:lnTo>
                  <a:pt x="32562" y="425221"/>
                </a:lnTo>
                <a:lnTo>
                  <a:pt x="56273" y="463410"/>
                </a:lnTo>
                <a:lnTo>
                  <a:pt x="85420" y="497370"/>
                </a:lnTo>
                <a:lnTo>
                  <a:pt x="119380" y="526516"/>
                </a:lnTo>
                <a:lnTo>
                  <a:pt x="157568" y="550227"/>
                </a:lnTo>
                <a:lnTo>
                  <a:pt x="199364" y="567918"/>
                </a:lnTo>
                <a:lnTo>
                  <a:pt x="244170" y="578967"/>
                </a:lnTo>
                <a:lnTo>
                  <a:pt x="291388" y="582790"/>
                </a:lnTo>
                <a:lnTo>
                  <a:pt x="338607" y="578967"/>
                </a:lnTo>
                <a:lnTo>
                  <a:pt x="383413" y="567918"/>
                </a:lnTo>
                <a:lnTo>
                  <a:pt x="425221" y="550227"/>
                </a:lnTo>
                <a:lnTo>
                  <a:pt x="463397" y="526516"/>
                </a:lnTo>
                <a:lnTo>
                  <a:pt x="497370" y="497370"/>
                </a:lnTo>
                <a:lnTo>
                  <a:pt x="526503" y="463410"/>
                </a:lnTo>
                <a:lnTo>
                  <a:pt x="550227" y="425221"/>
                </a:lnTo>
                <a:lnTo>
                  <a:pt x="551370" y="422503"/>
                </a:lnTo>
                <a:lnTo>
                  <a:pt x="567905" y="383425"/>
                </a:lnTo>
                <a:lnTo>
                  <a:pt x="578967" y="338620"/>
                </a:lnTo>
                <a:lnTo>
                  <a:pt x="582790" y="29140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kern="0">
              <a:solidFill>
                <a:prstClr val="black"/>
              </a:solidFill>
            </a:endParaRPr>
          </a:p>
        </p:txBody>
      </p:sp>
      <p:grpSp>
        <p:nvGrpSpPr>
          <p:cNvPr id="22" name="object 12">
            <a:extLst>
              <a:ext uri="{FF2B5EF4-FFF2-40B4-BE49-F238E27FC236}">
                <a16:creationId xmlns:a16="http://schemas.microsoft.com/office/drawing/2014/main" id="{BE0FC776-84B6-42EA-5B28-2BAE82A6515D}"/>
              </a:ext>
            </a:extLst>
          </p:cNvPr>
          <p:cNvGrpSpPr/>
          <p:nvPr/>
        </p:nvGrpSpPr>
        <p:grpSpPr>
          <a:xfrm>
            <a:off x="852819" y="4600469"/>
            <a:ext cx="582930" cy="595630"/>
            <a:chOff x="2567319" y="4334527"/>
            <a:chExt cx="582930" cy="595630"/>
          </a:xfrm>
          <a:solidFill>
            <a:schemeClr val="accent1">
              <a:lumMod val="50000"/>
            </a:schemeClr>
          </a:solidFill>
        </p:grpSpPr>
        <p:sp>
          <p:nvSpPr>
            <p:cNvPr id="23" name="object 13">
              <a:extLst>
                <a:ext uri="{FF2B5EF4-FFF2-40B4-BE49-F238E27FC236}">
                  <a16:creationId xmlns:a16="http://schemas.microsoft.com/office/drawing/2014/main" id="{92F61FB6-A8E2-8635-05BE-03B17827B9BE}"/>
                </a:ext>
              </a:extLst>
            </p:cNvPr>
            <p:cNvSpPr/>
            <p:nvPr/>
          </p:nvSpPr>
          <p:spPr>
            <a:xfrm>
              <a:off x="2674836" y="4468951"/>
              <a:ext cx="170180" cy="323850"/>
            </a:xfrm>
            <a:custGeom>
              <a:avLst/>
              <a:gdLst/>
              <a:ahLst/>
              <a:cxnLst/>
              <a:rect l="l" t="t" r="r" b="b"/>
              <a:pathLst>
                <a:path w="170180" h="323850">
                  <a:moveTo>
                    <a:pt x="82181" y="55321"/>
                  </a:moveTo>
                  <a:lnTo>
                    <a:pt x="35674" y="55321"/>
                  </a:lnTo>
                  <a:lnTo>
                    <a:pt x="22047" y="76225"/>
                  </a:lnTo>
                  <a:lnTo>
                    <a:pt x="11379" y="98958"/>
                  </a:lnTo>
                  <a:lnTo>
                    <a:pt x="3937" y="123253"/>
                  </a:lnTo>
                  <a:lnTo>
                    <a:pt x="0" y="148844"/>
                  </a:lnTo>
                  <a:lnTo>
                    <a:pt x="26301" y="148920"/>
                  </a:lnTo>
                  <a:lnTo>
                    <a:pt x="26301" y="119735"/>
                  </a:lnTo>
                  <a:lnTo>
                    <a:pt x="26301" y="111404"/>
                  </a:lnTo>
                  <a:lnTo>
                    <a:pt x="33210" y="104584"/>
                  </a:lnTo>
                  <a:lnTo>
                    <a:pt x="69608" y="104584"/>
                  </a:lnTo>
                  <a:lnTo>
                    <a:pt x="70332" y="100939"/>
                  </a:lnTo>
                  <a:lnTo>
                    <a:pt x="70713" y="99110"/>
                  </a:lnTo>
                  <a:lnTo>
                    <a:pt x="73291" y="87528"/>
                  </a:lnTo>
                  <a:lnTo>
                    <a:pt x="76098" y="76352"/>
                  </a:lnTo>
                  <a:lnTo>
                    <a:pt x="79070" y="65608"/>
                  </a:lnTo>
                  <a:lnTo>
                    <a:pt x="82181" y="55321"/>
                  </a:lnTo>
                  <a:close/>
                </a:path>
                <a:path w="170180" h="323850">
                  <a:moveTo>
                    <a:pt x="97053" y="323405"/>
                  </a:moveTo>
                  <a:lnTo>
                    <a:pt x="92303" y="314071"/>
                  </a:lnTo>
                  <a:lnTo>
                    <a:pt x="87884" y="304596"/>
                  </a:lnTo>
                  <a:lnTo>
                    <a:pt x="83820" y="294970"/>
                  </a:lnTo>
                  <a:lnTo>
                    <a:pt x="80098" y="285203"/>
                  </a:lnTo>
                  <a:lnTo>
                    <a:pt x="47269" y="285203"/>
                  </a:lnTo>
                  <a:lnTo>
                    <a:pt x="58394" y="296278"/>
                  </a:lnTo>
                  <a:lnTo>
                    <a:pt x="70446" y="306374"/>
                  </a:lnTo>
                  <a:lnTo>
                    <a:pt x="83350" y="315442"/>
                  </a:lnTo>
                  <a:lnTo>
                    <a:pt x="97053" y="323405"/>
                  </a:lnTo>
                  <a:close/>
                </a:path>
                <a:path w="170180" h="323850">
                  <a:moveTo>
                    <a:pt x="103466" y="0"/>
                  </a:moveTo>
                  <a:lnTo>
                    <a:pt x="91414" y="6299"/>
                  </a:lnTo>
                  <a:lnTo>
                    <a:pt x="79921" y="13436"/>
                  </a:lnTo>
                  <a:lnTo>
                    <a:pt x="69011" y="21374"/>
                  </a:lnTo>
                  <a:lnTo>
                    <a:pt x="58737" y="30048"/>
                  </a:lnTo>
                  <a:lnTo>
                    <a:pt x="90919" y="30048"/>
                  </a:lnTo>
                  <a:lnTo>
                    <a:pt x="94195" y="21640"/>
                  </a:lnTo>
                  <a:lnTo>
                    <a:pt x="97396" y="13804"/>
                  </a:lnTo>
                  <a:lnTo>
                    <a:pt x="100495" y="6591"/>
                  </a:lnTo>
                  <a:lnTo>
                    <a:pt x="103466" y="0"/>
                  </a:lnTo>
                  <a:close/>
                </a:path>
                <a:path w="170180" h="323850">
                  <a:moveTo>
                    <a:pt x="169684" y="55321"/>
                  </a:moveTo>
                  <a:lnTo>
                    <a:pt x="110058" y="55321"/>
                  </a:lnTo>
                  <a:lnTo>
                    <a:pt x="106413" y="66725"/>
                  </a:lnTo>
                  <a:lnTo>
                    <a:pt x="102920" y="78778"/>
                  </a:lnTo>
                  <a:lnTo>
                    <a:pt x="99656" y="91401"/>
                  </a:lnTo>
                  <a:lnTo>
                    <a:pt x="96685" y="104584"/>
                  </a:lnTo>
                  <a:lnTo>
                    <a:pt x="169684" y="104584"/>
                  </a:lnTo>
                  <a:lnTo>
                    <a:pt x="169684" y="5532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24" name="object 14">
              <a:extLst>
                <a:ext uri="{FF2B5EF4-FFF2-40B4-BE49-F238E27FC236}">
                  <a16:creationId xmlns:a16="http://schemas.microsoft.com/office/drawing/2014/main" id="{7D9F5EB9-E4E4-17DA-7E80-C72A1BFF99A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74592" y="4643045"/>
              <a:ext cx="72530" cy="85840"/>
            </a:xfrm>
            <a:prstGeom prst="rect">
              <a:avLst/>
            </a:prstGeom>
            <a:grpFill/>
          </p:spPr>
        </p:pic>
        <p:sp>
          <p:nvSpPr>
            <p:cNvPr id="25" name="object 15">
              <a:extLst>
                <a:ext uri="{FF2B5EF4-FFF2-40B4-BE49-F238E27FC236}">
                  <a16:creationId xmlns:a16="http://schemas.microsoft.com/office/drawing/2014/main" id="{3AE261F7-4298-8CC1-99D4-B30DF6123BD4}"/>
                </a:ext>
              </a:extLst>
            </p:cNvPr>
            <p:cNvSpPr/>
            <p:nvPr/>
          </p:nvSpPr>
          <p:spPr>
            <a:xfrm>
              <a:off x="2794177" y="4451412"/>
              <a:ext cx="247015" cy="167640"/>
            </a:xfrm>
            <a:custGeom>
              <a:avLst/>
              <a:gdLst/>
              <a:ahLst/>
              <a:cxnLst/>
              <a:rect l="l" t="t" r="r" b="b"/>
              <a:pathLst>
                <a:path w="247014" h="167639">
                  <a:moveTo>
                    <a:pt x="50342" y="76"/>
                  </a:moveTo>
                  <a:lnTo>
                    <a:pt x="12420" y="19469"/>
                  </a:lnTo>
                  <a:lnTo>
                    <a:pt x="0" y="47586"/>
                  </a:lnTo>
                  <a:lnTo>
                    <a:pt x="50342" y="47586"/>
                  </a:lnTo>
                  <a:lnTo>
                    <a:pt x="50342" y="76"/>
                  </a:lnTo>
                  <a:close/>
                </a:path>
                <a:path w="247014" h="167639">
                  <a:moveTo>
                    <a:pt x="126022" y="47586"/>
                  </a:moveTo>
                  <a:lnTo>
                    <a:pt x="110731" y="11709"/>
                  </a:lnTo>
                  <a:lnTo>
                    <a:pt x="75946" y="0"/>
                  </a:lnTo>
                  <a:lnTo>
                    <a:pt x="75946" y="47586"/>
                  </a:lnTo>
                  <a:lnTo>
                    <a:pt x="126022" y="47586"/>
                  </a:lnTo>
                  <a:close/>
                </a:path>
                <a:path w="247014" h="167639">
                  <a:moveTo>
                    <a:pt x="147116" y="122123"/>
                  </a:moveTo>
                  <a:lnTo>
                    <a:pt x="137909" y="83527"/>
                  </a:lnTo>
                  <a:lnTo>
                    <a:pt x="134721" y="72859"/>
                  </a:lnTo>
                  <a:lnTo>
                    <a:pt x="75946" y="72859"/>
                  </a:lnTo>
                  <a:lnTo>
                    <a:pt x="75946" y="122123"/>
                  </a:lnTo>
                  <a:lnTo>
                    <a:pt x="147116" y="122123"/>
                  </a:lnTo>
                  <a:close/>
                </a:path>
                <a:path w="247014" h="167639">
                  <a:moveTo>
                    <a:pt x="188175" y="47586"/>
                  </a:moveTo>
                  <a:lnTo>
                    <a:pt x="177380" y="38506"/>
                  </a:lnTo>
                  <a:lnTo>
                    <a:pt x="165900" y="30251"/>
                  </a:lnTo>
                  <a:lnTo>
                    <a:pt x="153771" y="22872"/>
                  </a:lnTo>
                  <a:lnTo>
                    <a:pt x="141046" y="16421"/>
                  </a:lnTo>
                  <a:lnTo>
                    <a:pt x="143967" y="23304"/>
                  </a:lnTo>
                  <a:lnTo>
                    <a:pt x="147002" y="30810"/>
                  </a:lnTo>
                  <a:lnTo>
                    <a:pt x="150126" y="38912"/>
                  </a:lnTo>
                  <a:lnTo>
                    <a:pt x="153301" y="47586"/>
                  </a:lnTo>
                  <a:lnTo>
                    <a:pt x="188175" y="47586"/>
                  </a:lnTo>
                  <a:close/>
                </a:path>
                <a:path w="247014" h="167639">
                  <a:moveTo>
                    <a:pt x="246989" y="167551"/>
                  </a:moveTo>
                  <a:lnTo>
                    <a:pt x="243154" y="141630"/>
                  </a:lnTo>
                  <a:lnTo>
                    <a:pt x="235724" y="117030"/>
                  </a:lnTo>
                  <a:lnTo>
                    <a:pt x="224993" y="94005"/>
                  </a:lnTo>
                  <a:lnTo>
                    <a:pt x="211226" y="72859"/>
                  </a:lnTo>
                  <a:lnTo>
                    <a:pt x="161467" y="72859"/>
                  </a:lnTo>
                  <a:lnTo>
                    <a:pt x="164160" y="82321"/>
                  </a:lnTo>
                  <a:lnTo>
                    <a:pt x="166725" y="92163"/>
                  </a:lnTo>
                  <a:lnTo>
                    <a:pt x="173139" y="122123"/>
                  </a:lnTo>
                  <a:lnTo>
                    <a:pt x="209854" y="122123"/>
                  </a:lnTo>
                  <a:lnTo>
                    <a:pt x="216763" y="128943"/>
                  </a:lnTo>
                  <a:lnTo>
                    <a:pt x="216763" y="167449"/>
                  </a:lnTo>
                  <a:lnTo>
                    <a:pt x="246989" y="16755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26" name="object 16">
              <a:extLst>
                <a:ext uri="{FF2B5EF4-FFF2-40B4-BE49-F238E27FC236}">
                  <a16:creationId xmlns:a16="http://schemas.microsoft.com/office/drawing/2014/main" id="{8B94A7E4-F994-9F6C-BAEC-1BC7D920B70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63068" y="4644122"/>
              <a:ext cx="78197" cy="84763"/>
            </a:xfrm>
            <a:prstGeom prst="rect">
              <a:avLst/>
            </a:prstGeom>
            <a:grpFill/>
          </p:spPr>
        </p:pic>
        <p:sp>
          <p:nvSpPr>
            <p:cNvPr id="27" name="object 17">
              <a:extLst>
                <a:ext uri="{FF2B5EF4-FFF2-40B4-BE49-F238E27FC236}">
                  <a16:creationId xmlns:a16="http://schemas.microsoft.com/office/drawing/2014/main" id="{A1545FD2-08EB-1E05-98DE-1744238885E7}"/>
                </a:ext>
              </a:extLst>
            </p:cNvPr>
            <p:cNvSpPr/>
            <p:nvPr/>
          </p:nvSpPr>
          <p:spPr>
            <a:xfrm>
              <a:off x="2567317" y="4334534"/>
              <a:ext cx="582930" cy="595630"/>
            </a:xfrm>
            <a:custGeom>
              <a:avLst/>
              <a:gdLst/>
              <a:ahLst/>
              <a:cxnLst/>
              <a:rect l="l" t="t" r="r" b="b"/>
              <a:pathLst>
                <a:path w="582930" h="595629">
                  <a:moveTo>
                    <a:pt x="277202" y="419620"/>
                  </a:moveTo>
                  <a:lnTo>
                    <a:pt x="215785" y="419620"/>
                  </a:lnTo>
                  <a:lnTo>
                    <a:pt x="221780" y="433489"/>
                  </a:lnTo>
                  <a:lnTo>
                    <a:pt x="244576" y="473214"/>
                  </a:lnTo>
                  <a:lnTo>
                    <a:pt x="277202" y="478497"/>
                  </a:lnTo>
                  <a:lnTo>
                    <a:pt x="277202" y="419620"/>
                  </a:lnTo>
                  <a:close/>
                </a:path>
                <a:path w="582930" h="595629">
                  <a:moveTo>
                    <a:pt x="277202" y="347624"/>
                  </a:moveTo>
                  <a:lnTo>
                    <a:pt x="197967" y="347624"/>
                  </a:lnTo>
                  <a:lnTo>
                    <a:pt x="199529" y="359575"/>
                  </a:lnTo>
                  <a:lnTo>
                    <a:pt x="201574" y="371348"/>
                  </a:lnTo>
                  <a:lnTo>
                    <a:pt x="204114" y="382943"/>
                  </a:lnTo>
                  <a:lnTo>
                    <a:pt x="207124" y="394360"/>
                  </a:lnTo>
                  <a:lnTo>
                    <a:pt x="277202" y="394360"/>
                  </a:lnTo>
                  <a:lnTo>
                    <a:pt x="277202" y="347624"/>
                  </a:lnTo>
                  <a:close/>
                </a:path>
                <a:path w="582930" h="595629">
                  <a:moveTo>
                    <a:pt x="360629" y="419620"/>
                  </a:moveTo>
                  <a:lnTo>
                    <a:pt x="302806" y="419620"/>
                  </a:lnTo>
                  <a:lnTo>
                    <a:pt x="302806" y="478574"/>
                  </a:lnTo>
                  <a:lnTo>
                    <a:pt x="331889" y="473176"/>
                  </a:lnTo>
                  <a:lnTo>
                    <a:pt x="340233" y="460260"/>
                  </a:lnTo>
                  <a:lnTo>
                    <a:pt x="347802" y="447040"/>
                  </a:lnTo>
                  <a:lnTo>
                    <a:pt x="354609" y="433489"/>
                  </a:lnTo>
                  <a:lnTo>
                    <a:pt x="360629" y="419620"/>
                  </a:lnTo>
                  <a:close/>
                </a:path>
                <a:path w="582930" h="595629">
                  <a:moveTo>
                    <a:pt x="378853" y="347624"/>
                  </a:moveTo>
                  <a:lnTo>
                    <a:pt x="302806" y="347624"/>
                  </a:lnTo>
                  <a:lnTo>
                    <a:pt x="302806" y="394360"/>
                  </a:lnTo>
                  <a:lnTo>
                    <a:pt x="369366" y="394360"/>
                  </a:lnTo>
                  <a:lnTo>
                    <a:pt x="372440" y="382943"/>
                  </a:lnTo>
                  <a:lnTo>
                    <a:pt x="375043" y="371348"/>
                  </a:lnTo>
                  <a:lnTo>
                    <a:pt x="377177" y="359575"/>
                  </a:lnTo>
                  <a:lnTo>
                    <a:pt x="378853" y="347624"/>
                  </a:lnTo>
                  <a:close/>
                </a:path>
                <a:path w="582930" h="595629">
                  <a:moveTo>
                    <a:pt x="423506" y="257302"/>
                  </a:moveTo>
                  <a:lnTo>
                    <a:pt x="403212" y="257302"/>
                  </a:lnTo>
                  <a:lnTo>
                    <a:pt x="393776" y="294741"/>
                  </a:lnTo>
                  <a:lnTo>
                    <a:pt x="381812" y="257302"/>
                  </a:lnTo>
                  <a:lnTo>
                    <a:pt x="373964" y="257302"/>
                  </a:lnTo>
                  <a:lnTo>
                    <a:pt x="373913" y="257136"/>
                  </a:lnTo>
                  <a:lnTo>
                    <a:pt x="373862" y="257302"/>
                  </a:lnTo>
                  <a:lnTo>
                    <a:pt x="366014" y="257302"/>
                  </a:lnTo>
                  <a:lnTo>
                    <a:pt x="354050" y="294741"/>
                  </a:lnTo>
                  <a:lnTo>
                    <a:pt x="344627" y="257302"/>
                  </a:lnTo>
                  <a:lnTo>
                    <a:pt x="318655" y="257302"/>
                  </a:lnTo>
                  <a:lnTo>
                    <a:pt x="309219" y="294741"/>
                  </a:lnTo>
                  <a:lnTo>
                    <a:pt x="297256" y="257302"/>
                  </a:lnTo>
                  <a:lnTo>
                    <a:pt x="289420" y="257302"/>
                  </a:lnTo>
                  <a:lnTo>
                    <a:pt x="289356" y="257136"/>
                  </a:lnTo>
                  <a:lnTo>
                    <a:pt x="289306" y="257302"/>
                  </a:lnTo>
                  <a:lnTo>
                    <a:pt x="281457" y="257302"/>
                  </a:lnTo>
                  <a:lnTo>
                    <a:pt x="269494" y="294741"/>
                  </a:lnTo>
                  <a:lnTo>
                    <a:pt x="260070" y="257302"/>
                  </a:lnTo>
                  <a:lnTo>
                    <a:pt x="234099" y="257302"/>
                  </a:lnTo>
                  <a:lnTo>
                    <a:pt x="224675" y="294741"/>
                  </a:lnTo>
                  <a:lnTo>
                    <a:pt x="212712" y="257302"/>
                  </a:lnTo>
                  <a:lnTo>
                    <a:pt x="204863" y="257302"/>
                  </a:lnTo>
                  <a:lnTo>
                    <a:pt x="204812" y="257136"/>
                  </a:lnTo>
                  <a:lnTo>
                    <a:pt x="204762" y="257302"/>
                  </a:lnTo>
                  <a:lnTo>
                    <a:pt x="196913" y="257302"/>
                  </a:lnTo>
                  <a:lnTo>
                    <a:pt x="184950" y="294741"/>
                  </a:lnTo>
                  <a:lnTo>
                    <a:pt x="175514" y="257302"/>
                  </a:lnTo>
                  <a:lnTo>
                    <a:pt x="155219" y="257302"/>
                  </a:lnTo>
                  <a:lnTo>
                    <a:pt x="176339" y="331304"/>
                  </a:lnTo>
                  <a:lnTo>
                    <a:pt x="183603" y="331304"/>
                  </a:lnTo>
                  <a:lnTo>
                    <a:pt x="183781" y="331990"/>
                  </a:lnTo>
                  <a:lnTo>
                    <a:pt x="183997" y="331304"/>
                  </a:lnTo>
                  <a:lnTo>
                    <a:pt x="191998" y="331304"/>
                  </a:lnTo>
                  <a:lnTo>
                    <a:pt x="204812" y="290931"/>
                  </a:lnTo>
                  <a:lnTo>
                    <a:pt x="217627" y="331304"/>
                  </a:lnTo>
                  <a:lnTo>
                    <a:pt x="225628" y="331304"/>
                  </a:lnTo>
                  <a:lnTo>
                    <a:pt x="225844" y="331990"/>
                  </a:lnTo>
                  <a:lnTo>
                    <a:pt x="226021" y="331304"/>
                  </a:lnTo>
                  <a:lnTo>
                    <a:pt x="233286" y="331304"/>
                  </a:lnTo>
                  <a:lnTo>
                    <a:pt x="247091" y="282930"/>
                  </a:lnTo>
                  <a:lnTo>
                    <a:pt x="260896" y="331304"/>
                  </a:lnTo>
                  <a:lnTo>
                    <a:pt x="268160" y="331304"/>
                  </a:lnTo>
                  <a:lnTo>
                    <a:pt x="268325" y="331990"/>
                  </a:lnTo>
                  <a:lnTo>
                    <a:pt x="268554" y="331304"/>
                  </a:lnTo>
                  <a:lnTo>
                    <a:pt x="276542" y="331304"/>
                  </a:lnTo>
                  <a:lnTo>
                    <a:pt x="289356" y="290931"/>
                  </a:lnTo>
                  <a:lnTo>
                    <a:pt x="302183" y="331304"/>
                  </a:lnTo>
                  <a:lnTo>
                    <a:pt x="310172" y="331304"/>
                  </a:lnTo>
                  <a:lnTo>
                    <a:pt x="310388" y="331990"/>
                  </a:lnTo>
                  <a:lnTo>
                    <a:pt x="310565" y="331304"/>
                  </a:lnTo>
                  <a:lnTo>
                    <a:pt x="317830" y="331304"/>
                  </a:lnTo>
                  <a:lnTo>
                    <a:pt x="331635" y="282930"/>
                  </a:lnTo>
                  <a:lnTo>
                    <a:pt x="345440" y="331304"/>
                  </a:lnTo>
                  <a:lnTo>
                    <a:pt x="352704" y="331304"/>
                  </a:lnTo>
                  <a:lnTo>
                    <a:pt x="352882" y="331990"/>
                  </a:lnTo>
                  <a:lnTo>
                    <a:pt x="353098" y="331304"/>
                  </a:lnTo>
                  <a:lnTo>
                    <a:pt x="361099" y="331304"/>
                  </a:lnTo>
                  <a:lnTo>
                    <a:pt x="373913" y="290931"/>
                  </a:lnTo>
                  <a:lnTo>
                    <a:pt x="386727" y="331304"/>
                  </a:lnTo>
                  <a:lnTo>
                    <a:pt x="394728" y="331304"/>
                  </a:lnTo>
                  <a:lnTo>
                    <a:pt x="394944" y="331990"/>
                  </a:lnTo>
                  <a:lnTo>
                    <a:pt x="395122" y="331304"/>
                  </a:lnTo>
                  <a:lnTo>
                    <a:pt x="402386" y="331304"/>
                  </a:lnTo>
                  <a:lnTo>
                    <a:pt x="423506" y="257302"/>
                  </a:lnTo>
                  <a:close/>
                </a:path>
                <a:path w="582930" h="595629">
                  <a:moveTo>
                    <a:pt x="426491" y="419620"/>
                  </a:moveTo>
                  <a:lnTo>
                    <a:pt x="387845" y="419620"/>
                  </a:lnTo>
                  <a:lnTo>
                    <a:pt x="383705" y="430415"/>
                  </a:lnTo>
                  <a:lnTo>
                    <a:pt x="379145" y="441045"/>
                  </a:lnTo>
                  <a:lnTo>
                    <a:pt x="374180" y="451485"/>
                  </a:lnTo>
                  <a:lnTo>
                    <a:pt x="368820" y="461733"/>
                  </a:lnTo>
                  <a:lnTo>
                    <a:pt x="384810" y="453301"/>
                  </a:lnTo>
                  <a:lnTo>
                    <a:pt x="399821" y="443407"/>
                  </a:lnTo>
                  <a:lnTo>
                    <a:pt x="413753" y="432155"/>
                  </a:lnTo>
                  <a:lnTo>
                    <a:pt x="426491" y="419620"/>
                  </a:lnTo>
                  <a:close/>
                </a:path>
                <a:path w="582930" h="595629">
                  <a:moveTo>
                    <a:pt x="582790" y="297573"/>
                  </a:moveTo>
                  <a:lnTo>
                    <a:pt x="578980" y="249313"/>
                  </a:lnTo>
                  <a:lnTo>
                    <a:pt x="567931" y="203517"/>
                  </a:lnTo>
                  <a:lnTo>
                    <a:pt x="550265" y="160820"/>
                  </a:lnTo>
                  <a:lnTo>
                    <a:pt x="526567" y="121831"/>
                  </a:lnTo>
                  <a:lnTo>
                    <a:pt x="500849" y="91211"/>
                  </a:lnTo>
                  <a:lnTo>
                    <a:pt x="499960" y="90157"/>
                  </a:lnTo>
                  <a:lnTo>
                    <a:pt x="499960" y="297726"/>
                  </a:lnTo>
                  <a:lnTo>
                    <a:pt x="494423" y="345020"/>
                  </a:lnTo>
                  <a:lnTo>
                    <a:pt x="478650" y="388467"/>
                  </a:lnTo>
                  <a:lnTo>
                    <a:pt x="453910" y="426821"/>
                  </a:lnTo>
                  <a:lnTo>
                    <a:pt x="421474" y="458825"/>
                  </a:lnTo>
                  <a:lnTo>
                    <a:pt x="382612" y="483222"/>
                  </a:lnTo>
                  <a:lnTo>
                    <a:pt x="338582" y="498779"/>
                  </a:lnTo>
                  <a:lnTo>
                    <a:pt x="290639" y="504253"/>
                  </a:lnTo>
                  <a:lnTo>
                    <a:pt x="242709" y="498779"/>
                  </a:lnTo>
                  <a:lnTo>
                    <a:pt x="198666" y="483222"/>
                  </a:lnTo>
                  <a:lnTo>
                    <a:pt x="159804" y="458825"/>
                  </a:lnTo>
                  <a:lnTo>
                    <a:pt x="127368" y="426821"/>
                  </a:lnTo>
                  <a:lnTo>
                    <a:pt x="102641" y="388467"/>
                  </a:lnTo>
                  <a:lnTo>
                    <a:pt x="86868" y="345020"/>
                  </a:lnTo>
                  <a:lnTo>
                    <a:pt x="81330" y="297726"/>
                  </a:lnTo>
                  <a:lnTo>
                    <a:pt x="86868" y="250431"/>
                  </a:lnTo>
                  <a:lnTo>
                    <a:pt x="102641" y="206984"/>
                  </a:lnTo>
                  <a:lnTo>
                    <a:pt x="127368" y="168643"/>
                  </a:lnTo>
                  <a:lnTo>
                    <a:pt x="159804" y="136639"/>
                  </a:lnTo>
                  <a:lnTo>
                    <a:pt x="198666" y="112229"/>
                  </a:lnTo>
                  <a:lnTo>
                    <a:pt x="242709" y="96672"/>
                  </a:lnTo>
                  <a:lnTo>
                    <a:pt x="290639" y="91211"/>
                  </a:lnTo>
                  <a:lnTo>
                    <a:pt x="338582" y="96672"/>
                  </a:lnTo>
                  <a:lnTo>
                    <a:pt x="382612" y="112229"/>
                  </a:lnTo>
                  <a:lnTo>
                    <a:pt x="421474" y="136639"/>
                  </a:lnTo>
                  <a:lnTo>
                    <a:pt x="453910" y="168643"/>
                  </a:lnTo>
                  <a:lnTo>
                    <a:pt x="478650" y="206984"/>
                  </a:lnTo>
                  <a:lnTo>
                    <a:pt x="494423" y="250431"/>
                  </a:lnTo>
                  <a:lnTo>
                    <a:pt x="499960" y="297726"/>
                  </a:lnTo>
                  <a:lnTo>
                    <a:pt x="499960" y="90157"/>
                  </a:lnTo>
                  <a:lnTo>
                    <a:pt x="463486" y="57416"/>
                  </a:lnTo>
                  <a:lnTo>
                    <a:pt x="425310" y="33210"/>
                  </a:lnTo>
                  <a:lnTo>
                    <a:pt x="383501" y="15163"/>
                  </a:lnTo>
                  <a:lnTo>
                    <a:pt x="338658" y="3898"/>
                  </a:lnTo>
                  <a:lnTo>
                    <a:pt x="291388" y="0"/>
                  </a:lnTo>
                  <a:lnTo>
                    <a:pt x="244132" y="3898"/>
                  </a:lnTo>
                  <a:lnTo>
                    <a:pt x="199288" y="15163"/>
                  </a:lnTo>
                  <a:lnTo>
                    <a:pt x="157480" y="33210"/>
                  </a:lnTo>
                  <a:lnTo>
                    <a:pt x="119291" y="57416"/>
                  </a:lnTo>
                  <a:lnTo>
                    <a:pt x="85344" y="87160"/>
                  </a:lnTo>
                  <a:lnTo>
                    <a:pt x="56222" y="121831"/>
                  </a:lnTo>
                  <a:lnTo>
                    <a:pt x="32524" y="160820"/>
                  </a:lnTo>
                  <a:lnTo>
                    <a:pt x="14846" y="203517"/>
                  </a:lnTo>
                  <a:lnTo>
                    <a:pt x="3810" y="249313"/>
                  </a:lnTo>
                  <a:lnTo>
                    <a:pt x="0" y="297573"/>
                  </a:lnTo>
                  <a:lnTo>
                    <a:pt x="3810" y="345846"/>
                  </a:lnTo>
                  <a:lnTo>
                    <a:pt x="14846" y="391642"/>
                  </a:lnTo>
                  <a:lnTo>
                    <a:pt x="32524" y="434327"/>
                  </a:lnTo>
                  <a:lnTo>
                    <a:pt x="56222" y="473329"/>
                  </a:lnTo>
                  <a:lnTo>
                    <a:pt x="85344" y="508000"/>
                  </a:lnTo>
                  <a:lnTo>
                    <a:pt x="119291" y="537743"/>
                  </a:lnTo>
                  <a:lnTo>
                    <a:pt x="157480" y="561936"/>
                  </a:lnTo>
                  <a:lnTo>
                    <a:pt x="199288" y="579983"/>
                  </a:lnTo>
                  <a:lnTo>
                    <a:pt x="244132" y="591261"/>
                  </a:lnTo>
                  <a:lnTo>
                    <a:pt x="291388" y="595160"/>
                  </a:lnTo>
                  <a:lnTo>
                    <a:pt x="338658" y="591261"/>
                  </a:lnTo>
                  <a:lnTo>
                    <a:pt x="383501" y="579983"/>
                  </a:lnTo>
                  <a:lnTo>
                    <a:pt x="425310" y="561936"/>
                  </a:lnTo>
                  <a:lnTo>
                    <a:pt x="463486" y="537743"/>
                  </a:lnTo>
                  <a:lnTo>
                    <a:pt x="497446" y="508000"/>
                  </a:lnTo>
                  <a:lnTo>
                    <a:pt x="526567" y="473329"/>
                  </a:lnTo>
                  <a:lnTo>
                    <a:pt x="550265" y="434327"/>
                  </a:lnTo>
                  <a:lnTo>
                    <a:pt x="567931" y="391642"/>
                  </a:lnTo>
                  <a:lnTo>
                    <a:pt x="578980" y="345846"/>
                  </a:lnTo>
                  <a:lnTo>
                    <a:pt x="582790" y="29757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406FF36-FDD1-BAC7-31A8-D349CFC63825}"/>
              </a:ext>
            </a:extLst>
          </p:cNvPr>
          <p:cNvSpPr txBox="1"/>
          <p:nvPr/>
        </p:nvSpPr>
        <p:spPr>
          <a:xfrm>
            <a:off x="1702125" y="474585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8"/>
              </a:rPr>
              <a:t>https://nrchd.kz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KZ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141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408000" y="839262"/>
            <a:ext cx="113760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A36440F-6312-4377-8D0D-89AC048E2514}"/>
              </a:ext>
            </a:extLst>
          </p:cNvPr>
          <p:cNvSpPr txBox="1"/>
          <p:nvPr/>
        </p:nvSpPr>
        <p:spPr>
          <a:xfrm>
            <a:off x="229157" y="930084"/>
            <a:ext cx="11831779" cy="5494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050">
                <a:solidFill>
                  <a:schemeClr val="l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Республики Казахстан от 7 июля 2020 года «О здоровье народа и системе здравоохранения»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Министра здравоохранения Республики Казахстан от 5 августа 2021 года № ҚР ДСМ – 75 «Об утверждении Перечня лекарственных средств и медицинских изделий для бесплатного и (или) льготного амбулаторного обеспечения отдельных категорий граждан Республики Казахстан с определенными заболеваниями (состояниями)»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594" indent="-228594" algn="l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 МЗ РК от 20.08.2021 г. № ҚР ДСМ-89 «Об утверждении правил обеспечения лекарственными средствами и медицинскими изделиями в рамках гарантированного объема бесплатной медицинской помощи и (или) в системе обязательного социального медицинского страхования, а также правил и методики формирования потребности в лекарственных средствах и медицинских изделиях в рамках гарантированного объема бесплатной медицинской помощи и (или) в системе обязательного социального медицинского страхования»</a:t>
            </a:r>
          </a:p>
          <a:p>
            <a:pPr marL="228594" indent="-228594" algn="l">
              <a:buFont typeface="Wingdings" panose="05000000000000000000" pitchFamily="2" charset="2"/>
              <a:buChar char="q"/>
            </a:pP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594" indent="-228594" algn="l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Министра здравоохранения Республики Казахстан от 7 июня 2023 года № 110 «Об утверждении правил организации и проведения закупа лекарственных средств, медицинских изделий и специализированных лечебных продуктов в рамках гарантированного объема бесплатной медицинской помощи, дополнительного объема медицинской помощи для лиц, содержащихся в следственных изоляторах и учреждениях уголовно-исполнительной (пенитенциарной) системы, за счет бюджетных средств и (или) в системе обязательного социального медицинского страхования, фармацевтических услуг».</a:t>
            </a:r>
            <a:endParaRPr lang="x-none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594" indent="-228594" algn="l">
              <a:buFont typeface="Wingdings" panose="05000000000000000000" pitchFamily="2" charset="2"/>
              <a:buChar char="q"/>
            </a:pPr>
            <a:endParaRPr lang="x-none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2ADCED-9DC7-0D10-7454-E5DBFB081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86" y="33203"/>
            <a:ext cx="2720210" cy="853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CF79DB-5F61-DA06-BBC7-BD6FAE90573E}"/>
              </a:ext>
            </a:extLst>
          </p:cNvPr>
          <p:cNvSpPr txBox="1"/>
          <p:nvPr/>
        </p:nvSpPr>
        <p:spPr>
          <a:xfrm>
            <a:off x="3826412" y="147520"/>
            <a:ext cx="7779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Амбулаторное лекарственное обеспечение в РК </a:t>
            </a:r>
            <a:r>
              <a:rPr lang="en-US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регламентировано следующими НПА</a:t>
            </a:r>
            <a:endParaRPr lang="ru-K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3A0FC38-B0D3-7059-751B-32E99BB5D840}"/>
              </a:ext>
            </a:extLst>
          </p:cNvPr>
          <p:cNvSpPr/>
          <p:nvPr/>
        </p:nvSpPr>
        <p:spPr>
          <a:xfrm>
            <a:off x="2798065" y="10605"/>
            <a:ext cx="9393936" cy="596746"/>
          </a:xfrm>
          <a:custGeom>
            <a:avLst/>
            <a:gdLst/>
            <a:ahLst/>
            <a:cxnLst/>
            <a:rect l="l" t="t" r="r" b="b"/>
            <a:pathLst>
              <a:path w="8068945" h="646430">
                <a:moveTo>
                  <a:pt x="8068492" y="0"/>
                </a:moveTo>
                <a:lnTo>
                  <a:pt x="0" y="0"/>
                </a:lnTo>
                <a:lnTo>
                  <a:pt x="423169" y="646419"/>
                </a:lnTo>
                <a:lnTo>
                  <a:pt x="8068492" y="646419"/>
                </a:lnTo>
                <a:lnTo>
                  <a:pt x="8068492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Амбулаторное лекарственное обеспечение в РК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регламентировано следующими НПА</a:t>
            </a:r>
            <a:endParaRPr lang="ru-KZ" sz="20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13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21800DF3-92A0-40F4-AD10-7EC2142BF73B}"/>
              </a:ext>
            </a:extLst>
          </p:cNvPr>
          <p:cNvSpPr txBox="1"/>
          <p:nvPr/>
        </p:nvSpPr>
        <p:spPr>
          <a:xfrm>
            <a:off x="2965053" y="1934349"/>
            <a:ext cx="4605241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defTabSz="914377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285750" indent="-285750" algn="just" defTabSz="914377">
              <a:buFontTx/>
              <a:buChar char="-"/>
            </a:pP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285750" indent="-285750" algn="just" defTabSz="914377">
              <a:buFontTx/>
              <a:buChar char="-"/>
            </a:pP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285750" indent="-285750" algn="just" defTabSz="914377">
              <a:buFontTx/>
              <a:buChar char="-"/>
            </a:pPr>
            <a:endParaRPr lang="ru-RU" sz="1300" b="1" i="1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2" name="Рисунок 1" descr="Изображение выглядит как текст, снимок экрана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ABB84B9-0937-F421-83E8-22D25D3AC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653" y="-110807"/>
            <a:ext cx="3069395" cy="8117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94C926-C5E3-6237-850A-CB9B42B39FD9}"/>
              </a:ext>
            </a:extLst>
          </p:cNvPr>
          <p:cNvSpPr txBox="1"/>
          <p:nvPr/>
        </p:nvSpPr>
        <p:spPr>
          <a:xfrm>
            <a:off x="8378060" y="648758"/>
            <a:ext cx="3103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zh-CN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ПЛАНИРУЕТСЯ/ 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8E7B0AF-3C1C-DEBB-FE25-D19275EB0146}"/>
              </a:ext>
            </a:extLst>
          </p:cNvPr>
          <p:cNvSpPr txBox="1">
            <a:spLocks/>
          </p:cNvSpPr>
          <p:nvPr/>
        </p:nvSpPr>
        <p:spPr>
          <a:xfrm>
            <a:off x="198597" y="607322"/>
            <a:ext cx="7509911" cy="50911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534988" algn="l"/>
              </a:tabLst>
            </a:pPr>
            <a:r>
              <a:rPr lang="kk-KZ" sz="1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Текущая ситуация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kk-KZ" sz="1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планировании лекарственных средств в медицинских организациях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DC181DA6-14AE-679C-E262-669FC539F74D}"/>
              </a:ext>
            </a:extLst>
          </p:cNvPr>
          <p:cNvSpPr txBox="1">
            <a:spLocks/>
          </p:cNvSpPr>
          <p:nvPr/>
        </p:nvSpPr>
        <p:spPr>
          <a:xfrm>
            <a:off x="8143603" y="604586"/>
            <a:ext cx="3947142" cy="50911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Пути решения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8A66FD-3288-1D70-B429-9953278C78CC}"/>
              </a:ext>
            </a:extLst>
          </p:cNvPr>
          <p:cNvSpPr txBox="1"/>
          <p:nvPr/>
        </p:nvSpPr>
        <p:spPr>
          <a:xfrm>
            <a:off x="198597" y="1228588"/>
            <a:ext cx="7509911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k-KZ" sz="1200" i="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1050" i="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050" i="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единого подхода.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Внесение данных по расчету потребности вручную, потребность формируется фармацевтами и провизорами.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Заявка на ЛС и МИ подается без обоснования количества планируемых пациентов.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Расчет потребности без проведения аналитики по историческому </a:t>
            </a:r>
            <a:r>
              <a:rPr lang="ru-RU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потреблению, эффективности проведения лекарственной терапии.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Сжатые сроки формирования заявки на ЛС и МИ.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Некорректный учет остатков ЛС.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Отсутствие интеграции информационных систем ИСЛО, ЭРДБ</a:t>
            </a:r>
            <a:r>
              <a:rPr lang="en-US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en-US" sz="1200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ЕФИС и других ИС.</a:t>
            </a:r>
            <a:r>
              <a:rPr lang="ru-RU" sz="1200" kern="12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Также это может привести к дублированию диагнозов и искусственному завышению количества нозологий.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23985A-AA4A-C071-CB6A-1BACDC585531}"/>
              </a:ext>
            </a:extLst>
          </p:cNvPr>
          <p:cNvSpPr txBox="1"/>
          <p:nvPr/>
        </p:nvSpPr>
        <p:spPr>
          <a:xfrm>
            <a:off x="198597" y="3044090"/>
            <a:ext cx="750991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Отсутствие данных о количестве нуждающихся пациентов с хроническими заболеваниями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kern="12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МО не учитывается прогнозное количество впервые взятых на «Д» учет пациентов, которые в свою очередь должны  быть обеспечены ЛС с момента взятия. Количество диспансерных больных значительно превышает закупаемый Единым дистрибьютором объем ЛС и МИ.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60CF78-225A-5DC2-3D21-96614C3C9483}"/>
              </a:ext>
            </a:extLst>
          </p:cNvPr>
          <p:cNvSpPr txBox="1"/>
          <p:nvPr/>
        </p:nvSpPr>
        <p:spPr>
          <a:xfrm>
            <a:off x="198597" y="6345248"/>
            <a:ext cx="750990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Низкая вовлеченность главных внештатных специалистов регионов и РК в процесс формирования бюджетной заявки.</a:t>
            </a:r>
            <a:endParaRPr lang="x-none" sz="1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597921-0F23-1A2A-DC22-E046D2530592}"/>
              </a:ext>
            </a:extLst>
          </p:cNvPr>
          <p:cNvSpPr txBox="1"/>
          <p:nvPr/>
        </p:nvSpPr>
        <p:spPr>
          <a:xfrm>
            <a:off x="198597" y="3975138"/>
            <a:ext cx="7509907" cy="22621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Отсутствие четкого механизма с определением ответственного подразделения по определению лимитов в разрезе регионов и каждой медицинской организации.</a:t>
            </a:r>
          </a:p>
          <a:p>
            <a:pPr marL="0" lvl="0" algn="l" defTabSz="914400" rtl="0" eaLnBrk="1" latinLnBrk="0" hangingPunct="1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Лимитированная бюджетная заявка, урезание заявки на этапе согласования  (</a:t>
            </a:r>
            <a:r>
              <a:rPr lang="ru-RU" sz="12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например</a:t>
            </a:r>
            <a:r>
              <a:rPr lang="en-US" sz="12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ru-RU" sz="12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 психическим заболеваниям обеспеченность ЛС</a:t>
            </a:r>
            <a:r>
              <a:rPr lang="ru-RU" sz="1200" i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за 2023 год составляет 21%</a:t>
            </a:r>
            <a:r>
              <a:rPr lang="ru-RU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kk-KZ" sz="1200" kern="12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Не менее 50% (ГП и ТОО - крупные городские поликлиники) ЛС заявляются на пациентов с орфанными заболеваниями.</a:t>
            </a:r>
            <a:endParaRPr lang="ru-RU" sz="1200" kern="1200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kk-KZ" sz="1200" kern="12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Сформированная потребность на ЛС сокращается на уровне ФСМС на 30-50%. Сокращение идет за счет других нозологий (АГ, ИБС, бронхиальная астма, ХОБЛ, эпилепсия,психические заболевания), что приводит к социальному напряжению.</a:t>
            </a:r>
          </a:p>
          <a:p>
            <a:pPr marL="0" marR="0" lvl="0" indent="0" algn="just" defTabSz="10722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kk-KZ" sz="1100" kern="12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Длительные сроки ожидания ЛС для пациентов с орфанными заболеваниями при закупе препаратов по местному бюджету (согласно пр-за МЗ РК </a:t>
            </a:r>
            <a:r>
              <a:rPr lang="ru-RU" sz="1100" kern="12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ҚР ДСМ - 142/2020 «Об утверждении перечня орфанных заболеваний и лекарственных средств для их лечения (орфанных))».</a:t>
            </a:r>
            <a:endParaRPr lang="x-none" sz="1100" kern="1200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4485E1-D2EF-8210-2862-FB6F755E593F}"/>
              </a:ext>
            </a:extLst>
          </p:cNvPr>
          <p:cNvSpPr txBox="1"/>
          <p:nvPr/>
        </p:nvSpPr>
        <p:spPr>
          <a:xfrm>
            <a:off x="8143603" y="1228588"/>
            <a:ext cx="3947144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Формирование персонифицированной потребности в ЛС в рамках АЛО на пациентов с учетом исторического потребления в ИСЛО по участку, МО, региону, РК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Разработка форматно-логического контроля (ФЛК) с предельной годовой потребностью в ЛС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Интеграция ИС ИСЛО,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ЭРДБ,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ЕФИС для автоматического формирования и передачи потребности в ЛС для пациентов, состоящих на динамическом наблюдении</a:t>
            </a:r>
            <a:endParaRPr lang="ru-RU" sz="1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24B197-5157-E8BA-45BC-D98EA9B35AFC}"/>
              </a:ext>
            </a:extLst>
          </p:cNvPr>
          <p:cNvSpPr txBox="1"/>
          <p:nvPr/>
        </p:nvSpPr>
        <p:spPr>
          <a:xfrm>
            <a:off x="8143602" y="3043463"/>
            <a:ext cx="3947143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Проведение анализ данных из информационной системы ЭРДБ для определения фактического количества актуальных больных, нуждающихся в лекарственном обеспечении и получающих АЛО в течение года.</a:t>
            </a:r>
          </a:p>
          <a:p>
            <a:pPr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Проработать вопрос интеграции ИС и возможность регистрации нуждающихся в ЛС пациентов из числа пациентов,</a:t>
            </a:r>
            <a:r>
              <a:rPr lang="ru-RU" sz="1200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состоящих на Д-наблюдении в </a:t>
            </a:r>
            <a:r>
              <a:rPr lang="ru-RU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ЭРДБ5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C665E1-BB57-5D4D-7E09-1A270BE33B8A}"/>
              </a:ext>
            </a:extLst>
          </p:cNvPr>
          <p:cNvSpPr txBox="1"/>
          <p:nvPr/>
        </p:nvSpPr>
        <p:spPr>
          <a:xfrm>
            <a:off x="8146538" y="5975916"/>
            <a:ext cx="394420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0" algn="l" defTabSz="914400" rtl="0" eaLnBrk="1" latinLnBrk="0" hangingPunct="1">
              <a:buFontTx/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Внедрение скоординированной работы главных внештатных специалистов региона и Министерства здравоохранения РК в процесс согласования бюджетной заявки.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8AD5F7-866B-0693-AB99-625BAEC8F7D7}"/>
              </a:ext>
            </a:extLst>
          </p:cNvPr>
          <p:cNvSpPr txBox="1"/>
          <p:nvPr/>
        </p:nvSpPr>
        <p:spPr>
          <a:xfrm>
            <a:off x="8146538" y="4503974"/>
            <a:ext cx="3944207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0" algn="l" defTabSz="914400" rtl="0" eaLnBrk="1" latinLnBrk="0" hangingPunct="1">
              <a:buFontTx/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Закрепить за Бюджетным департаментом МЗ РК функцию о распределении финансовых средств на ЛС и МИ в разрезе регионов с  обоснованием выделенных сумм. </a:t>
            </a:r>
          </a:p>
          <a:p>
            <a:pPr marL="0" lvl="0" algn="l" defTabSz="914400" rtl="0" eaLnBrk="1" latinLnBrk="0" hangingPunct="1"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ФСМС оставить контроль и оплату за обеспеченные рецепты пациентам, состоящим на Д-наблюдении и нуждающихся</a:t>
            </a:r>
            <a:r>
              <a:rPr lang="ru-RU" sz="1200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ЛС.</a:t>
            </a:r>
            <a:endParaRPr lang="x-none" sz="1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Стрелка: шеврон 23">
            <a:extLst>
              <a:ext uri="{FF2B5EF4-FFF2-40B4-BE49-F238E27FC236}">
                <a16:creationId xmlns:a16="http://schemas.microsoft.com/office/drawing/2014/main" id="{47D4BEDA-0980-1CA1-4491-A0756EA57731}"/>
              </a:ext>
            </a:extLst>
          </p:cNvPr>
          <p:cNvSpPr/>
          <p:nvPr/>
        </p:nvSpPr>
        <p:spPr>
          <a:xfrm>
            <a:off x="7768387" y="1869932"/>
            <a:ext cx="315336" cy="471638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25" name="Стрелка: шеврон 24">
            <a:extLst>
              <a:ext uri="{FF2B5EF4-FFF2-40B4-BE49-F238E27FC236}">
                <a16:creationId xmlns:a16="http://schemas.microsoft.com/office/drawing/2014/main" id="{CF8B62E3-0817-1D45-5A8E-7392CB2AA997}"/>
              </a:ext>
            </a:extLst>
          </p:cNvPr>
          <p:cNvSpPr/>
          <p:nvPr/>
        </p:nvSpPr>
        <p:spPr>
          <a:xfrm>
            <a:off x="7768387" y="3223769"/>
            <a:ext cx="315336" cy="471638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27" name="Стрелка: шеврон 26">
            <a:extLst>
              <a:ext uri="{FF2B5EF4-FFF2-40B4-BE49-F238E27FC236}">
                <a16:creationId xmlns:a16="http://schemas.microsoft.com/office/drawing/2014/main" id="{89803DDD-B616-799D-F1CF-A79B5C224858}"/>
              </a:ext>
            </a:extLst>
          </p:cNvPr>
          <p:cNvSpPr/>
          <p:nvPr/>
        </p:nvSpPr>
        <p:spPr>
          <a:xfrm>
            <a:off x="7768385" y="4870398"/>
            <a:ext cx="315336" cy="471638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28" name="Стрелка: шеврон 27">
            <a:extLst>
              <a:ext uri="{FF2B5EF4-FFF2-40B4-BE49-F238E27FC236}">
                <a16:creationId xmlns:a16="http://schemas.microsoft.com/office/drawing/2014/main" id="{7C113F46-2735-8A14-0AAA-0635DE3A6440}"/>
              </a:ext>
            </a:extLst>
          </p:cNvPr>
          <p:cNvSpPr/>
          <p:nvPr/>
        </p:nvSpPr>
        <p:spPr>
          <a:xfrm>
            <a:off x="7827920" y="6435120"/>
            <a:ext cx="199202" cy="281919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601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21235-37C4-97C2-754E-D6B688C02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C2BEE27-255D-A35A-22C4-51ACF26FF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68" y="1705560"/>
            <a:ext cx="3785710" cy="5003248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3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r>
              <a:rPr lang="ru-RU" sz="35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методики </a:t>
            </a:r>
            <a:r>
              <a:rPr lang="kk-KZ" sz="35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планирования потребности ЛС</a:t>
            </a:r>
            <a:r>
              <a:rPr lang="ru-RU" sz="35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рамках </a:t>
            </a:r>
            <a:r>
              <a:rPr lang="kk-KZ" sz="35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АЛО</a:t>
            </a:r>
            <a:endParaRPr lang="kk-KZ" sz="3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kk-KZ" sz="29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Формирование потребности в ЛС по участку в рамках ГОБМП и (или) в системе ОСМС в амбулаторных условиях проводится участковым врачом МО в ИСЛО на основании:</a:t>
            </a:r>
          </a:p>
          <a:p>
            <a:pPr marL="182563" indent="-182563">
              <a:buAutoNum type="arabicParenR"/>
            </a:pPr>
            <a:r>
              <a:rPr lang="ru-RU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пациентов, состоящих на динамическом наблюдении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определенному заболеванию согласно Перечню АЛО в информационной системе «Электронный регистр диспансерных больных» (далее – ИС «ЭРДБ») на дату формирования потребности;</a:t>
            </a:r>
          </a:p>
          <a:p>
            <a:pPr marL="182563" indent="-182563">
              <a:buAutoNum type="arabicParenR"/>
            </a:pPr>
            <a:r>
              <a:rPr lang="ru-RU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фактического потребления ЛС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(выписанных рецептов) </a:t>
            </a:r>
            <a:r>
              <a:rPr lang="ru-RU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предыдущий год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(период) из данных ИСЛО</a:t>
            </a:r>
          </a:p>
          <a:p>
            <a:pPr marL="182563" indent="-182563">
              <a:buAutoNum type="arabicParenR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количества ЛС в год на одного пациента с учетом кода АТХ, МНН ЛС, лекарственной формы, дозировки.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Участковым врачом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выполняется </a:t>
            </a:r>
            <a:r>
              <a:rPr lang="ru-RU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предварительной автоматически сформированной персонифицированной </a:t>
            </a:r>
            <a:r>
              <a:rPr lang="ru-RU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ЛС и вносятся </a:t>
            </a:r>
            <a:r>
              <a:rPr lang="ru-RU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случаях изменения дозировки, добавления нового препарата согласно привязкам ИСЛО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ИСЛО с учетом автоматически сформированных данных суммирует потребность в ЛС на пациентов, состоящих на Д-учете в электронных формах</a:t>
            </a:r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74BE173E-993E-9E5C-8D9E-2EE12ABE155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24" y="10562"/>
            <a:ext cx="3916680" cy="84374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1B05056E-2868-2869-61EA-89265A487474}"/>
              </a:ext>
            </a:extLst>
          </p:cNvPr>
          <p:cNvSpPr txBox="1">
            <a:spLocks/>
          </p:cNvSpPr>
          <p:nvPr/>
        </p:nvSpPr>
        <p:spPr>
          <a:xfrm>
            <a:off x="221381" y="884592"/>
            <a:ext cx="11848699" cy="3392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Дорожной карты по цифровизации процессов планирования АЛО были проведены следующие мероприятия</a:t>
            </a:r>
          </a:p>
        </p:txBody>
      </p:sp>
      <p:sp>
        <p:nvSpPr>
          <p:cNvPr id="10" name="Стрелка: вправо с вырезом 9">
            <a:extLst>
              <a:ext uri="{FF2B5EF4-FFF2-40B4-BE49-F238E27FC236}">
                <a16:creationId xmlns:a16="http://schemas.microsoft.com/office/drawing/2014/main" id="{3BF738C0-0ACD-707B-6A46-197F18CC2E99}"/>
              </a:ext>
            </a:extLst>
          </p:cNvPr>
          <p:cNvSpPr/>
          <p:nvPr/>
        </p:nvSpPr>
        <p:spPr>
          <a:xfrm>
            <a:off x="221380" y="1304393"/>
            <a:ext cx="11848698" cy="378805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47C663EB-F72C-6CAD-F60F-F7F7EDB83C7F}"/>
              </a:ext>
            </a:extLst>
          </p:cNvPr>
          <p:cNvSpPr txBox="1">
            <a:spLocks/>
          </p:cNvSpPr>
          <p:nvPr/>
        </p:nvSpPr>
        <p:spPr>
          <a:xfrm>
            <a:off x="4203259" y="3904155"/>
            <a:ext cx="3785710" cy="28046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Сформирована </a:t>
            </a:r>
            <a:r>
              <a:rPr lang="ru-KZ" sz="12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таблица привязок </a:t>
            </a:r>
            <a:r>
              <a:rPr lang="ru-RU" sz="12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ЛС</a:t>
            </a:r>
            <a:r>
              <a:rPr lang="ru-KZ" sz="12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Приказа №75 </a:t>
            </a:r>
            <a:r>
              <a:rPr lang="ru-RU" sz="120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и </a:t>
            </a:r>
            <a:r>
              <a:rPr lang="ru-KZ" sz="12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Приказа №88 МЗ РК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для реализации в ИСЛО и/или ЕФИС при </a:t>
            </a:r>
            <a:r>
              <a:rPr lang="kk-KZ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планировании потребности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ЛС в рамках </a:t>
            </a:r>
            <a:r>
              <a:rPr lang="kk-KZ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АЛО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ru-RU" sz="1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 </a:t>
            </a:r>
            <a:r>
              <a:rPr lang="ru-KZ" sz="1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Были проведены перерасчеты по предельным годовым показателям из среднегодовых в максимальные показатели годовой потребности в ЛС (верхние пределы) по 96 МНН, 409 позициям (32%)</a:t>
            </a:r>
            <a:endParaRPr lang="ru-RU" sz="1200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82563" indent="-182563">
              <a:lnSpc>
                <a:spcPct val="107000"/>
              </a:lnSpc>
              <a:buNone/>
            </a:pPr>
            <a:r>
              <a:rPr lang="ru-RU" sz="1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 </a:t>
            </a:r>
            <a:r>
              <a:rPr lang="ru-KZ" sz="1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Была проведена работа по снятию ФЛК</a:t>
            </a:r>
            <a:r>
              <a:rPr lang="ru-RU" sz="1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«Нельзя планировать одно МНН одному пациенту больше одного раза»</a:t>
            </a:r>
            <a:r>
              <a:rPr lang="ru-KZ" sz="1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для 58 МНН, 477 позиций (37%)</a:t>
            </a:r>
            <a:endParaRPr lang="ru-KZ" sz="12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82563" indent="-182563">
              <a:lnSpc>
                <a:spcPct val="107000"/>
              </a:lnSpc>
              <a:buNone/>
            </a:pPr>
            <a:r>
              <a:rPr lang="ru-RU" sz="1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 </a:t>
            </a:r>
            <a:r>
              <a:rPr lang="ru-KZ" sz="1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Было привязано 163 позиции по торговым наименованиям с дозировками по 26 МНН</a:t>
            </a:r>
            <a:endParaRPr lang="ru-RU" sz="1200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07000"/>
              </a:lnSpc>
              <a:buFont typeface="Arial" panose="020B0604020202020204" pitchFamily="34" charset="0"/>
              <a:buAutoNum type="arabicParenR"/>
            </a:pPr>
            <a:endParaRPr lang="ru-RU" sz="1200" kern="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55600" lvl="0" indent="-355600">
              <a:lnSpc>
                <a:spcPct val="107000"/>
              </a:lnSpc>
              <a:buAutoNum type="arabicParenR"/>
            </a:pPr>
            <a:endParaRPr lang="ru-RU" sz="1200" kern="1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55600" lvl="0" indent="-355600">
              <a:lnSpc>
                <a:spcPct val="107000"/>
              </a:lnSpc>
              <a:buAutoNum type="arabicParenR"/>
            </a:pPr>
            <a:endParaRPr lang="ru-RU" sz="2000" kern="1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69875" lvl="0" indent="-269875">
              <a:lnSpc>
                <a:spcPct val="107000"/>
              </a:lnSpc>
              <a:buAutoNum type="arabicParenR"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F500A2-8DB4-F6EE-3F91-30D08F512F74}"/>
              </a:ext>
            </a:extLst>
          </p:cNvPr>
          <p:cNvSpPr txBox="1"/>
          <p:nvPr/>
        </p:nvSpPr>
        <p:spPr>
          <a:xfrm>
            <a:off x="8182676" y="1705272"/>
            <a:ext cx="3785710" cy="1087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algn="ctr">
              <a:spcAft>
                <a:spcPts val="800"/>
              </a:spcAft>
              <a:buNone/>
            </a:pPr>
            <a:r>
              <a:rPr lang="ru-RU" sz="120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</a:t>
            </a:r>
            <a:r>
              <a:rPr lang="ru-KZ" sz="1200" b="1" kern="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роведена</a:t>
            </a:r>
            <a:r>
              <a:rPr lang="ru-KZ" sz="120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информационно-разъяснительная работа с МО ПМСП</a:t>
            </a:r>
            <a:r>
              <a:rPr lang="ru-RU" sz="120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по планированию потребности в ЛС</a:t>
            </a:r>
            <a:endParaRPr lang="ru-RU" sz="1200" kern="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ru-RU" sz="11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П</a:t>
            </a:r>
            <a:r>
              <a:rPr lang="ru-KZ" sz="11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 20 регионам РК онлайн через платформу </a:t>
            </a:r>
            <a:r>
              <a:rPr lang="en-US" sz="11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Zoom</a:t>
            </a:r>
            <a:r>
              <a:rPr lang="ru-RU" sz="11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(5 совещаний 5.03, 18.03, 19.03, 26.03, 27.03.25 г.)</a:t>
            </a:r>
            <a:endParaRPr lang="ru-KZ" sz="1100" dirty="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F4A67F4F-91C8-5818-AE3B-D6ABB30AFDD5}"/>
              </a:ext>
            </a:extLst>
          </p:cNvPr>
          <p:cNvSpPr/>
          <p:nvPr/>
        </p:nvSpPr>
        <p:spPr>
          <a:xfrm>
            <a:off x="3801979" y="10562"/>
            <a:ext cx="8390021" cy="596746"/>
          </a:xfrm>
          <a:custGeom>
            <a:avLst/>
            <a:gdLst/>
            <a:ahLst/>
            <a:cxnLst/>
            <a:rect l="l" t="t" r="r" b="b"/>
            <a:pathLst>
              <a:path w="8068945" h="646430">
                <a:moveTo>
                  <a:pt x="8068492" y="0"/>
                </a:moveTo>
                <a:lnTo>
                  <a:pt x="0" y="0"/>
                </a:lnTo>
                <a:lnTo>
                  <a:pt x="423169" y="646419"/>
                </a:lnTo>
                <a:lnTo>
                  <a:pt x="8068492" y="646419"/>
                </a:lnTo>
                <a:lnTo>
                  <a:pt x="8068492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 anchor="ctr"/>
          <a:lstStyle/>
          <a:p>
            <a:pPr algn="ctr"/>
            <a:r>
              <a:rPr lang="kk-K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по цифровизации процессов планирования лекарственных средств в рамках амбулаторного лекарственного обеспечения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(АЛО)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ADEB6D-88B2-7CF9-9114-39D1E5A9E0DC}"/>
              </a:ext>
            </a:extLst>
          </p:cNvPr>
          <p:cNvCxnSpPr>
            <a:cxnSpLocks/>
          </p:cNvCxnSpPr>
          <p:nvPr/>
        </p:nvCxnSpPr>
        <p:spPr>
          <a:xfrm>
            <a:off x="591011" y="2374625"/>
            <a:ext cx="309442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CA15F02C-A214-05B5-8A00-893C0A384980}"/>
              </a:ext>
            </a:extLst>
          </p:cNvPr>
          <p:cNvCxnSpPr>
            <a:cxnSpLocks/>
          </p:cNvCxnSpPr>
          <p:nvPr/>
        </p:nvCxnSpPr>
        <p:spPr>
          <a:xfrm>
            <a:off x="8284189" y="2367549"/>
            <a:ext cx="35741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F1CE155E-EAED-8070-18B3-32800D489201}"/>
              </a:ext>
            </a:extLst>
          </p:cNvPr>
          <p:cNvCxnSpPr>
            <a:cxnSpLocks/>
          </p:cNvCxnSpPr>
          <p:nvPr/>
        </p:nvCxnSpPr>
        <p:spPr>
          <a:xfrm>
            <a:off x="4438146" y="2646210"/>
            <a:ext cx="309442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бъект 2">
            <a:extLst>
              <a:ext uri="{FF2B5EF4-FFF2-40B4-BE49-F238E27FC236}">
                <a16:creationId xmlns:a16="http://schemas.microsoft.com/office/drawing/2014/main" id="{0252DB6C-95F7-339A-2DCE-3F5FDBBD0CC3}"/>
              </a:ext>
            </a:extLst>
          </p:cNvPr>
          <p:cNvSpPr txBox="1">
            <a:spLocks/>
          </p:cNvSpPr>
          <p:nvPr/>
        </p:nvSpPr>
        <p:spPr>
          <a:xfrm>
            <a:off x="4203258" y="1705272"/>
            <a:ext cx="3785710" cy="2106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k-KZ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Разработаны формы по выписанным рецептам и итоговой потребности</a:t>
            </a:r>
          </a:p>
          <a:p>
            <a:pPr marL="0" indent="0">
              <a:buNone/>
            </a:pPr>
            <a:r>
              <a:rPr lang="kk-K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Форма по участку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уч</a:t>
            </a:r>
            <a:r>
              <a:rPr lang="kk-K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асткового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врача</a:t>
            </a:r>
            <a:endParaRPr lang="kk-KZ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Форма по итоговой потребности по МО для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главного врача</a:t>
            </a:r>
            <a:endParaRPr lang="kk-KZ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Форма по сводной потребности по региону/РК</a:t>
            </a:r>
          </a:p>
          <a:p>
            <a:pPr marL="0" indent="0">
              <a:buNone/>
            </a:pPr>
            <a:r>
              <a:rPr lang="kk-K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Формы включают информацию о динамическом наблюдении, выписываемых ЛС, исторической и планируемой годовой потребности в ЛС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9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kk-KZ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7DC3BE2-6593-EAFF-B864-676B7DC3C801}"/>
              </a:ext>
            </a:extLst>
          </p:cNvPr>
          <p:cNvCxnSpPr>
            <a:cxnSpLocks/>
          </p:cNvCxnSpPr>
          <p:nvPr/>
        </p:nvCxnSpPr>
        <p:spPr>
          <a:xfrm flipV="1">
            <a:off x="4395387" y="2270622"/>
            <a:ext cx="3497526" cy="962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7164CEC-7739-F39B-BE8C-E2E3D3DE40DF}"/>
              </a:ext>
            </a:extLst>
          </p:cNvPr>
          <p:cNvCxnSpPr>
            <a:cxnSpLocks/>
          </p:cNvCxnSpPr>
          <p:nvPr/>
        </p:nvCxnSpPr>
        <p:spPr>
          <a:xfrm>
            <a:off x="4438146" y="4726206"/>
            <a:ext cx="341200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бъект 2">
            <a:extLst>
              <a:ext uri="{FF2B5EF4-FFF2-40B4-BE49-F238E27FC236}">
                <a16:creationId xmlns:a16="http://schemas.microsoft.com/office/drawing/2014/main" id="{BB168B72-534D-56DD-35EB-6EEFA6887998}"/>
              </a:ext>
            </a:extLst>
          </p:cNvPr>
          <p:cNvSpPr txBox="1">
            <a:spLocks/>
          </p:cNvSpPr>
          <p:nvPr/>
        </p:nvSpPr>
        <p:spPr>
          <a:xfrm>
            <a:off x="8182676" y="2867672"/>
            <a:ext cx="3785710" cy="3841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  <a:prstDash val="dash"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 algn="ctr" hangingPunct="0">
              <a:buFont typeface="Arial" panose="020B0604020202020204" pitchFamily="34" charset="0"/>
              <a:buNone/>
            </a:pPr>
            <a:r>
              <a:rPr lang="ru-RU" sz="5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Внесены изменения и дополнения в приказ Министра здравоохранения Республики Казахстан</a:t>
            </a:r>
            <a:br>
              <a:rPr lang="ru-RU" sz="5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5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20 августа 2021 года № ҚР ДСМ-89</a:t>
            </a:r>
            <a:endParaRPr lang="ru-RU" sz="5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7313" indent="0" algn="just" hangingPunct="0">
              <a:buFont typeface="Arial" panose="020B0604020202020204" pitchFamily="34" charset="0"/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 медицинских организациях, оказывающих медицинскую помощь на всех уровнях в рамках ГОБМП, дополнительного объема медицинской помощи лицам, содержащимся в следственных изоляторах и учреждениях уголовно-исполнительной ( пенитенциарной) системы, за счет бюджетных средств и (или) в системе ОСМС, </a:t>
            </a:r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создается запас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лекарственных средств и медицинских изделий: </a:t>
            </a:r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чем на один месяц и не более шести месяцев.</a:t>
            </a:r>
            <a:endParaRPr lang="ru-RU" sz="40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indent="0" algn="just" hangingPunct="0">
              <a:buFont typeface="Arial" panose="020B0604020202020204" pitchFamily="34" charset="0"/>
              <a:buNone/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11. </a:t>
            </a:r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Потребность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лекарственных средствах и медицинских изделиях … </a:t>
            </a:r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формируется автоматически в информационной системе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уполномоченного органа и подписывается электронной цифровой подписью уполномоченного должностного лица медицинской организации, либо лица, его замещающего.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7313" indent="0" algn="just" hangingPunct="0">
              <a:buFont typeface="Arial" panose="020B0604020202020204" pitchFamily="34" charset="0"/>
              <a:buNone/>
            </a:pPr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Сбор потребности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указанием нозологий, наименований, дозировок и объемов по каждой лекарственной форме лекарственных средств и характеристике медицинских изделий </a:t>
            </a:r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осуществляется персонифицированно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учетом данных расчета годовой потребности на пациента, выписанном и обеспеченном объеме за предыдущий год с ежемесячной разбивкой (далее – Персонифицированная потребность).</a:t>
            </a:r>
          </a:p>
          <a:p>
            <a:pPr marL="87313" indent="0" algn="just" hangingPunct="0">
              <a:buFont typeface="Arial" panose="020B0604020202020204" pitchFamily="34" charset="0"/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 При амбулаторном лекарственном обеспечении: 1) единый дистрибьютор обеспечивает отгрузку лекарственных средств и медицинских изделий с учетом фактического потребления и обеспечения наличия остатка в объеме согласно пункту 4 настоящих Правил…</a:t>
            </a:r>
            <a:endParaRPr lang="ru-KZ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7D69567E-62BF-CC64-CFC4-82716CCABDA0}"/>
              </a:ext>
            </a:extLst>
          </p:cNvPr>
          <p:cNvCxnSpPr>
            <a:cxnSpLocks/>
          </p:cNvCxnSpPr>
          <p:nvPr/>
        </p:nvCxnSpPr>
        <p:spPr>
          <a:xfrm>
            <a:off x="8486320" y="3551702"/>
            <a:ext cx="32083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43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A05AA-1B99-973F-9C36-D65F67B39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BE44C-3B42-6E1D-BB33-7B6CE1A96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620" y="-148740"/>
            <a:ext cx="8223380" cy="1287625"/>
          </a:xfrm>
        </p:spPr>
        <p:txBody>
          <a:bodyPr>
            <a:noAutofit/>
          </a:bodyPr>
          <a:lstStyle/>
          <a:p>
            <a:pPr algn="r"/>
            <a:endParaRPr lang="ru-KZ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68658BF8-D92A-9828-A0AB-FBB18ED19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359" y="864864"/>
            <a:ext cx="10104918" cy="5788894"/>
          </a:xfrm>
        </p:spPr>
      </p:pic>
      <p:pic>
        <p:nvPicPr>
          <p:cNvPr id="4" name="object 6">
            <a:extLst>
              <a:ext uri="{FF2B5EF4-FFF2-40B4-BE49-F238E27FC236}">
                <a16:creationId xmlns:a16="http://schemas.microsoft.com/office/drawing/2014/main" id="{55575B3F-07CD-1BA6-C1AA-AC7481C9B7A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24" y="10562"/>
            <a:ext cx="3916680" cy="843740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917043AA-E155-22A4-028A-46250246819A}"/>
              </a:ext>
            </a:extLst>
          </p:cNvPr>
          <p:cNvSpPr/>
          <p:nvPr/>
        </p:nvSpPr>
        <p:spPr>
          <a:xfrm>
            <a:off x="3801979" y="10562"/>
            <a:ext cx="8390021" cy="843740"/>
          </a:xfrm>
          <a:custGeom>
            <a:avLst/>
            <a:gdLst/>
            <a:ahLst/>
            <a:cxnLst/>
            <a:rect l="l" t="t" r="r" b="b"/>
            <a:pathLst>
              <a:path w="8068945" h="646430">
                <a:moveTo>
                  <a:pt x="8068492" y="0"/>
                </a:moveTo>
                <a:lnTo>
                  <a:pt x="0" y="0"/>
                </a:lnTo>
                <a:lnTo>
                  <a:pt x="423169" y="646419"/>
                </a:lnTo>
                <a:lnTo>
                  <a:pt x="8068492" y="646419"/>
                </a:lnTo>
                <a:lnTo>
                  <a:pt x="8068492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 anchor="ctr"/>
          <a:lstStyle/>
          <a:p>
            <a:pPr algn="ctr"/>
            <a:r>
              <a:rPr lang="kk-KZ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Форма по выписанным рецептам и итоговой потребности в ЛС по участку </a:t>
            </a:r>
            <a:r>
              <a:rPr lang="ru-RU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1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</a:t>
            </a:r>
            <a:r>
              <a:rPr lang="kk-KZ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асткового</a:t>
            </a:r>
            <a:r>
              <a:rPr lang="ru-RU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врача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438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B66BF-7A94-19DF-A167-627CB0A3E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47968-1EDF-78B4-A1E2-DA16A0E99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620" y="-148740"/>
            <a:ext cx="8223380" cy="1287625"/>
          </a:xfrm>
        </p:spPr>
        <p:txBody>
          <a:bodyPr>
            <a:noAutofit/>
          </a:bodyPr>
          <a:lstStyle/>
          <a:p>
            <a:pPr algn="r"/>
            <a:endParaRPr lang="ru-KZ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02BD09EF-0CE7-ECFA-38E2-25B2744766F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24" y="10562"/>
            <a:ext cx="3916680" cy="843740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B2983B46-1277-1DC7-6926-9713D1FA83E8}"/>
              </a:ext>
            </a:extLst>
          </p:cNvPr>
          <p:cNvSpPr/>
          <p:nvPr/>
        </p:nvSpPr>
        <p:spPr>
          <a:xfrm>
            <a:off x="3801979" y="0"/>
            <a:ext cx="8390021" cy="596746"/>
          </a:xfrm>
          <a:custGeom>
            <a:avLst/>
            <a:gdLst/>
            <a:ahLst/>
            <a:cxnLst/>
            <a:rect l="l" t="t" r="r" b="b"/>
            <a:pathLst>
              <a:path w="8068945" h="646430">
                <a:moveTo>
                  <a:pt x="8068492" y="0"/>
                </a:moveTo>
                <a:lnTo>
                  <a:pt x="0" y="0"/>
                </a:lnTo>
                <a:lnTo>
                  <a:pt x="423169" y="646419"/>
                </a:lnTo>
                <a:lnTo>
                  <a:pt x="8068492" y="646419"/>
                </a:lnTo>
                <a:lnTo>
                  <a:pt x="8068492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 anchor="ctr"/>
          <a:lstStyle/>
          <a:p>
            <a:pPr algn="ctr"/>
            <a:r>
              <a:rPr lang="kk-KZ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Сводная ф</a:t>
            </a:r>
            <a:r>
              <a:rPr lang="kk-KZ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орма по итоговой потребности в ЛС по РК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39A78C-10E5-92EF-A351-F70E2C04E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D47A81-924D-9540-ADD5-07CF5197A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13" y="745486"/>
            <a:ext cx="10756490" cy="600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14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5DB1E-8EED-D004-D1F1-9C2C2FDF5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8E4A371-B7ED-306E-9EC5-95FBE2115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3112" y="1044532"/>
            <a:ext cx="3388092" cy="5491021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  <a:prstDash val="dashDot"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/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в модуле планирования персонифицированной потребности в ЛС для главного врача в ИСЛО содержит следующие столбцы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Идентификационную информацию о пациенте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(РПН)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МКБ 10 и Нозологию, по которой пациент состоит на динамическом наблюдении (ЭРДБ)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населения (согласно Приказу №75 МЗ РК)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МНН, Код АТХ, Лекарственная форма, Дозировка единицы измерения, Ед. изм., Тип пакета мед. Услуг, Планируемое количество ЛС на следующий год</a:t>
            </a:r>
          </a:p>
          <a:p>
            <a:pPr>
              <a:buFontTx/>
              <a:buChar char="-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в модуле планирования персонифицированной потребности в ЛС для участкового врача в ИСЛО так же содержит столбцы: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год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выписанных ЛС за прошедший год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обеспеченных ЛС за прошедший год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Планируемое количество ЛС на следующий год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1DCC43BB-9FE6-4E91-C843-5CBEA824029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24" y="10562"/>
            <a:ext cx="3916680" cy="84374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E431E5E-1BD9-3F0D-D46C-28B95777713A}"/>
              </a:ext>
            </a:extLst>
          </p:cNvPr>
          <p:cNvSpPr txBox="1">
            <a:spLocks/>
          </p:cNvSpPr>
          <p:nvPr/>
        </p:nvSpPr>
        <p:spPr>
          <a:xfrm>
            <a:off x="3968620" y="-173281"/>
            <a:ext cx="8223380" cy="1287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KZ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AD8629-FE68-D343-0750-38579E4ABA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376" b="23584"/>
          <a:stretch/>
        </p:blipFill>
        <p:spPr>
          <a:xfrm>
            <a:off x="-1" y="1044533"/>
            <a:ext cx="8465019" cy="23954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447822-BDCB-4620-41A6-D0265B627DA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8282"/>
          <a:stretch/>
        </p:blipFill>
        <p:spPr>
          <a:xfrm>
            <a:off x="37297" y="3439990"/>
            <a:ext cx="8465019" cy="3283073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2510004B-8737-2724-E3B3-CE758D9A7C1F}"/>
              </a:ext>
            </a:extLst>
          </p:cNvPr>
          <p:cNvSpPr/>
          <p:nvPr/>
        </p:nvSpPr>
        <p:spPr>
          <a:xfrm>
            <a:off x="3878981" y="0"/>
            <a:ext cx="8313019" cy="596746"/>
          </a:xfrm>
          <a:custGeom>
            <a:avLst/>
            <a:gdLst/>
            <a:ahLst/>
            <a:cxnLst/>
            <a:rect l="l" t="t" r="r" b="b"/>
            <a:pathLst>
              <a:path w="8068945" h="646430">
                <a:moveTo>
                  <a:pt x="8068492" y="0"/>
                </a:moveTo>
                <a:lnTo>
                  <a:pt x="0" y="0"/>
                </a:lnTo>
                <a:lnTo>
                  <a:pt x="423169" y="646419"/>
                </a:lnTo>
                <a:lnTo>
                  <a:pt x="8068492" y="646419"/>
                </a:lnTo>
                <a:lnTo>
                  <a:pt x="8068492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 anchor="ctr"/>
          <a:lstStyle/>
          <a:p>
            <a:pPr algn="ctr"/>
            <a:r>
              <a:rPr lang="kk-KZ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Форма </a:t>
            </a:r>
            <a:r>
              <a:rPr lang="kk-KZ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выписанным рецептам и итоговой потребности в ЛС</a:t>
            </a:r>
          </a:p>
          <a:p>
            <a:pPr algn="ctr"/>
            <a:r>
              <a:rPr lang="kk-KZ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 МО для </a:t>
            </a:r>
            <a:r>
              <a:rPr lang="ru-RU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главного врача в ИСЛО</a:t>
            </a:r>
            <a:endParaRPr lang="ru-KZ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40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523D6-5628-9DFE-C2A8-2CEC4A051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A140BCD-D361-D487-C73F-1BCEA7AA8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1A79D960-0B31-B101-6E28-E0B9204237E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24" y="10562"/>
            <a:ext cx="3916680" cy="8437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700A6D-AA23-62C7-A293-4E19E812D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03" y="1886353"/>
            <a:ext cx="11656194" cy="4917564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7EFA36B9-F899-DA10-7F75-554401FB9CEA}"/>
              </a:ext>
            </a:extLst>
          </p:cNvPr>
          <p:cNvSpPr/>
          <p:nvPr/>
        </p:nvSpPr>
        <p:spPr>
          <a:xfrm>
            <a:off x="3801979" y="-14307"/>
            <a:ext cx="8390021" cy="596746"/>
          </a:xfrm>
          <a:custGeom>
            <a:avLst/>
            <a:gdLst/>
            <a:ahLst/>
            <a:cxnLst/>
            <a:rect l="l" t="t" r="r" b="b"/>
            <a:pathLst>
              <a:path w="8068945" h="646430">
                <a:moveTo>
                  <a:pt x="8068492" y="0"/>
                </a:moveTo>
                <a:lnTo>
                  <a:pt x="0" y="0"/>
                </a:lnTo>
                <a:lnTo>
                  <a:pt x="423169" y="646419"/>
                </a:lnTo>
                <a:lnTo>
                  <a:pt x="8068492" y="646419"/>
                </a:lnTo>
                <a:lnTo>
                  <a:pt x="8068492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привязок Приказа №75 и Приказа №88</a:t>
            </a:r>
            <a:endParaRPr lang="ru-KZ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F78B3-C063-FDA7-0BEE-53B63D930514}"/>
              </a:ext>
            </a:extLst>
          </p:cNvPr>
          <p:cNvSpPr txBox="1"/>
          <p:nvPr/>
        </p:nvSpPr>
        <p:spPr>
          <a:xfrm>
            <a:off x="3801979" y="681977"/>
            <a:ext cx="3003082" cy="3073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0" indent="0" algn="ctr">
              <a:lnSpc>
                <a:spcPct val="107000"/>
              </a:lnSpc>
              <a:buNone/>
            </a:pPr>
            <a:r>
              <a:rPr lang="ru-RU" sz="1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Всего </a:t>
            </a:r>
            <a:r>
              <a:rPr lang="ru-KZ" sz="1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1659 </a:t>
            </a:r>
            <a:r>
              <a:rPr lang="ru-KZ" sz="1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позици</a:t>
            </a:r>
            <a:r>
              <a:rPr lang="ru-RU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й</a:t>
            </a:r>
            <a:r>
              <a:rPr lang="ru-KZ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из них</a:t>
            </a:r>
            <a:r>
              <a:rPr lang="ru-RU" sz="14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81B15C-11D1-4F37-7B01-0DED1A66498B}"/>
              </a:ext>
            </a:extLst>
          </p:cNvPr>
          <p:cNvSpPr txBox="1"/>
          <p:nvPr/>
        </p:nvSpPr>
        <p:spPr>
          <a:xfrm>
            <a:off x="267903" y="1238703"/>
            <a:ext cx="2926081" cy="2766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KZ" sz="12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112</a:t>
            </a:r>
            <a:r>
              <a:rPr lang="en-US" sz="120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ru-KZ" sz="12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KZ" sz="12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позици</a:t>
            </a:r>
            <a:r>
              <a:rPr lang="kk-KZ" sz="12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и</a:t>
            </a:r>
            <a:r>
              <a:rPr lang="ru-KZ" sz="12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загружены </a:t>
            </a:r>
            <a:r>
              <a:rPr lang="ru-KZ" sz="12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 ИСЛО</a:t>
            </a:r>
            <a:endParaRPr lang="ru-RU" sz="1200" b="1" kern="1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F11EDB-DD94-AFF0-4FC5-1FD9F0B63C83}"/>
              </a:ext>
            </a:extLst>
          </p:cNvPr>
          <p:cNvSpPr txBox="1"/>
          <p:nvPr/>
        </p:nvSpPr>
        <p:spPr>
          <a:xfrm>
            <a:off x="3449714" y="1177937"/>
            <a:ext cx="3535683" cy="6235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KZ" sz="11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370</a:t>
            </a:r>
            <a:r>
              <a:rPr lang="ru-KZ" sz="11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позиций </a:t>
            </a:r>
            <a:r>
              <a:rPr lang="ru-KZ" sz="11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исключены</a:t>
            </a:r>
            <a:r>
              <a:rPr lang="ru-KZ" sz="11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(в рамках исключенных 32 нозологий, по решениям ФК МЗ РК, </a:t>
            </a:r>
            <a:r>
              <a:rPr lang="kk-KZ" sz="11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по причине </a:t>
            </a:r>
            <a:r>
              <a:rPr lang="ru-KZ" sz="11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отсутстви</a:t>
            </a:r>
            <a:r>
              <a:rPr lang="ru-RU" sz="11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я</a:t>
            </a:r>
            <a:r>
              <a:rPr lang="ru-KZ" sz="11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регистрации в РК)</a:t>
            </a:r>
            <a:endParaRPr lang="ru-RU" sz="1100" kern="1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E21AF8-F649-B891-0E57-FE4241C81734}"/>
              </a:ext>
            </a:extLst>
          </p:cNvPr>
          <p:cNvSpPr txBox="1"/>
          <p:nvPr/>
        </p:nvSpPr>
        <p:spPr>
          <a:xfrm>
            <a:off x="7241127" y="1177937"/>
            <a:ext cx="4691269" cy="6235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KZ" sz="11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16</a:t>
            </a:r>
            <a:r>
              <a:rPr lang="ru-RU" sz="11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9</a:t>
            </a:r>
            <a:r>
              <a:rPr lang="ru-KZ" sz="11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позиций планируются специализированными </a:t>
            </a:r>
            <a:r>
              <a:rPr lang="ru-RU" sz="11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МО </a:t>
            </a:r>
            <a:r>
              <a:rPr lang="ru-KZ" sz="110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 ЕФИС</a:t>
            </a:r>
            <a:r>
              <a:rPr lang="ru-RU" sz="110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KZ" sz="11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по </a:t>
            </a:r>
            <a:r>
              <a:rPr lang="ru-KZ" sz="11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нозологиям онкологические заболевания, психические заболевания, туберкулез, ВИЧ-инфекция, хронический вирусный гепатит С</a:t>
            </a:r>
            <a:endParaRPr lang="ru-RU" sz="1100" kern="1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: изогнутая вверх 15">
            <a:extLst>
              <a:ext uri="{FF2B5EF4-FFF2-40B4-BE49-F238E27FC236}">
                <a16:creationId xmlns:a16="http://schemas.microsoft.com/office/drawing/2014/main" id="{A7DD6552-AB18-BB5B-6CA5-FC77F276C8E8}"/>
              </a:ext>
            </a:extLst>
          </p:cNvPr>
          <p:cNvSpPr/>
          <p:nvPr/>
        </p:nvSpPr>
        <p:spPr>
          <a:xfrm rot="10800000">
            <a:off x="1617044" y="817043"/>
            <a:ext cx="2117558" cy="307392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8" name="Стрелка: изогнутая вверх 17">
            <a:extLst>
              <a:ext uri="{FF2B5EF4-FFF2-40B4-BE49-F238E27FC236}">
                <a16:creationId xmlns:a16="http://schemas.microsoft.com/office/drawing/2014/main" id="{EE970C6E-3433-B72D-BDAA-0563673AB223}"/>
              </a:ext>
            </a:extLst>
          </p:cNvPr>
          <p:cNvSpPr/>
          <p:nvPr/>
        </p:nvSpPr>
        <p:spPr>
          <a:xfrm flipV="1">
            <a:off x="6872438" y="817042"/>
            <a:ext cx="2743200" cy="307392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3CFD2C03-D0F0-1469-9E53-AABC9B210FB7}"/>
              </a:ext>
            </a:extLst>
          </p:cNvPr>
          <p:cNvSpPr/>
          <p:nvPr/>
        </p:nvSpPr>
        <p:spPr>
          <a:xfrm>
            <a:off x="5053262" y="1011743"/>
            <a:ext cx="96253" cy="11269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55703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2A655-1FB6-2261-7E84-CE95F6F37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B4915643-C01A-C388-0A87-814A67C32D42}"/>
              </a:ext>
            </a:extLst>
          </p:cNvPr>
          <p:cNvSpPr txBox="1"/>
          <p:nvPr/>
        </p:nvSpPr>
        <p:spPr>
          <a:xfrm>
            <a:off x="5221360" y="1681333"/>
            <a:ext cx="6781067" cy="2094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endParaRPr lang="ru-KZ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ADEE0A-6FEB-DC8F-1C58-817B9C1E7FB3}"/>
              </a:ext>
            </a:extLst>
          </p:cNvPr>
          <p:cNvSpPr txBox="1"/>
          <p:nvPr/>
        </p:nvSpPr>
        <p:spPr>
          <a:xfrm>
            <a:off x="130973" y="1681333"/>
            <a:ext cx="4899006" cy="2101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endParaRPr lang="ru-KZ" dirty="0"/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A088442D-DB77-00C9-545A-7A4A4894297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24" y="10562"/>
            <a:ext cx="3916680" cy="84374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44F3AAE-81CD-DEA9-0B40-B96C9FBD091D}"/>
              </a:ext>
            </a:extLst>
          </p:cNvPr>
          <p:cNvSpPr txBox="1">
            <a:spLocks/>
          </p:cNvSpPr>
          <p:nvPr/>
        </p:nvSpPr>
        <p:spPr>
          <a:xfrm>
            <a:off x="4430486" y="176211"/>
            <a:ext cx="7761514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KZ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29698F17-4C1B-B7A8-044F-29E215BA20DB}"/>
              </a:ext>
            </a:extLst>
          </p:cNvPr>
          <p:cNvSpPr/>
          <p:nvPr/>
        </p:nvSpPr>
        <p:spPr>
          <a:xfrm>
            <a:off x="3801979" y="-14307"/>
            <a:ext cx="8390021" cy="596746"/>
          </a:xfrm>
          <a:custGeom>
            <a:avLst/>
            <a:gdLst/>
            <a:ahLst/>
            <a:cxnLst/>
            <a:rect l="l" t="t" r="r" b="b"/>
            <a:pathLst>
              <a:path w="8068945" h="646430">
                <a:moveTo>
                  <a:pt x="8068492" y="0"/>
                </a:moveTo>
                <a:lnTo>
                  <a:pt x="0" y="0"/>
                </a:lnTo>
                <a:lnTo>
                  <a:pt x="423169" y="646419"/>
                </a:lnTo>
                <a:lnTo>
                  <a:pt x="8068492" y="646419"/>
                </a:lnTo>
                <a:lnTo>
                  <a:pt x="8068492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 anchor="ctr"/>
          <a:lstStyle/>
          <a:p>
            <a:pPr algn="ctr"/>
            <a:r>
              <a:rPr lang="kk-K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Пилот «Персонифицированное планирование ЛС в рамках АЛО»</a:t>
            </a:r>
            <a:endParaRPr lang="ru-KZ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1B6E2F-8432-7DB4-0478-D1EC623F5740}"/>
              </a:ext>
            </a:extLst>
          </p:cNvPr>
          <p:cNvSpPr txBox="1"/>
          <p:nvPr/>
        </p:nvSpPr>
        <p:spPr>
          <a:xfrm>
            <a:off x="194416" y="2420646"/>
            <a:ext cx="2395657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УЧАСТКОВЫЙ ВРАЧ МО</a:t>
            </a:r>
            <a:endParaRPr lang="ru-KZ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8C2019-593E-BC44-561A-798B8019483B}"/>
              </a:ext>
            </a:extLst>
          </p:cNvPr>
          <p:cNvSpPr txBox="1"/>
          <p:nvPr/>
        </p:nvSpPr>
        <p:spPr>
          <a:xfrm>
            <a:off x="152135" y="2749093"/>
            <a:ext cx="2351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персонифицированной потребности по участку, проверка, внесение и корректировка данных</a:t>
            </a:r>
            <a:endParaRPr lang="ru-KZ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419D1C-148B-DADC-7C54-68B8A81A41E7}"/>
              </a:ext>
            </a:extLst>
          </p:cNvPr>
          <p:cNvSpPr txBox="1"/>
          <p:nvPr/>
        </p:nvSpPr>
        <p:spPr>
          <a:xfrm>
            <a:off x="2927749" y="2420646"/>
            <a:ext cx="1966233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ВРАЧ МО</a:t>
            </a:r>
            <a:endParaRPr lang="ru-KZ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841131-4E09-B342-B689-7EB6E72F4B22}"/>
              </a:ext>
            </a:extLst>
          </p:cNvPr>
          <p:cNvSpPr txBox="1"/>
          <p:nvPr/>
        </p:nvSpPr>
        <p:spPr>
          <a:xfrm>
            <a:off x="2945531" y="2749849"/>
            <a:ext cx="1930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Автоматическое формирование персонифицированной потребности по МО</a:t>
            </a:r>
            <a:endParaRPr lang="ru-KZ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53F674-2ECF-13A3-646B-10E6E3882661}"/>
              </a:ext>
            </a:extLst>
          </p:cNvPr>
          <p:cNvSpPr txBox="1"/>
          <p:nvPr/>
        </p:nvSpPr>
        <p:spPr>
          <a:xfrm>
            <a:off x="5513793" y="2346421"/>
            <a:ext cx="1739366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</a:t>
            </a:r>
            <a:endParaRPr lang="ru-KZ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5386F5-57AA-CDF3-C586-C545102653B3}"/>
              </a:ext>
            </a:extLst>
          </p:cNvPr>
          <p:cNvSpPr txBox="1"/>
          <p:nvPr/>
        </p:nvSpPr>
        <p:spPr>
          <a:xfrm>
            <a:off x="5412844" y="2710947"/>
            <a:ext cx="1941263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персонифицированной потребности по регионам</a:t>
            </a:r>
            <a:endParaRPr lang="ru-K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AF100F-12CD-843A-F97E-438A8007DFBA}"/>
              </a:ext>
            </a:extLst>
          </p:cNvPr>
          <p:cNvSpPr txBox="1"/>
          <p:nvPr/>
        </p:nvSpPr>
        <p:spPr>
          <a:xfrm>
            <a:off x="7907029" y="2346422"/>
            <a:ext cx="1739366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МЗ РК</a:t>
            </a:r>
            <a:endParaRPr lang="ru-KZ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22D5FB-EB34-598B-84D0-FEC468D1B1FC}"/>
              </a:ext>
            </a:extLst>
          </p:cNvPr>
          <p:cNvSpPr txBox="1"/>
          <p:nvPr/>
        </p:nvSpPr>
        <p:spPr>
          <a:xfrm>
            <a:off x="7806080" y="2724042"/>
            <a:ext cx="1941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Автоматическое формирование потребности по РК</a:t>
            </a:r>
            <a:endParaRPr lang="ru-K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965F38-B8D9-D19C-A6D2-FB5B33B66A23}"/>
              </a:ext>
            </a:extLst>
          </p:cNvPr>
          <p:cNvSpPr txBox="1"/>
          <p:nvPr/>
        </p:nvSpPr>
        <p:spPr>
          <a:xfrm>
            <a:off x="10282418" y="2327787"/>
            <a:ext cx="1665924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ФСМС</a:t>
            </a:r>
            <a:endParaRPr lang="ru-KZ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B3F31C-82E6-691C-94C2-4E953AEDBC03}"/>
              </a:ext>
            </a:extLst>
          </p:cNvPr>
          <p:cNvSpPr txBox="1"/>
          <p:nvPr/>
        </p:nvSpPr>
        <p:spPr>
          <a:xfrm>
            <a:off x="10349439" y="2707961"/>
            <a:ext cx="1531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единой бюджетной заявки по РК</a:t>
            </a:r>
            <a:endParaRPr lang="ru-K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Доктор">
            <a:extLst>
              <a:ext uri="{FF2B5EF4-FFF2-40B4-BE49-F238E27FC236}">
                <a16:creationId xmlns:a16="http://schemas.microsoft.com/office/drawing/2014/main" id="{2C093569-7B6D-20ED-B320-70C5F2F05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50890" y="1742681"/>
            <a:ext cx="638645" cy="638645"/>
          </a:xfrm>
          <a:prstGeom prst="rect">
            <a:avLst/>
          </a:prstGeom>
        </p:spPr>
      </p:pic>
      <p:pic>
        <p:nvPicPr>
          <p:cNvPr id="20" name="Рисунок 19" descr="Доктор">
            <a:extLst>
              <a:ext uri="{FF2B5EF4-FFF2-40B4-BE49-F238E27FC236}">
                <a16:creationId xmlns:a16="http://schemas.microsoft.com/office/drawing/2014/main" id="{4E69A7D3-EF90-C23B-DAF0-0F21E60C6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994" y="1719291"/>
            <a:ext cx="629843" cy="629843"/>
          </a:xfrm>
          <a:prstGeom prst="rect">
            <a:avLst/>
          </a:prstGeom>
        </p:spPr>
      </p:pic>
      <p:pic>
        <p:nvPicPr>
          <p:cNvPr id="22" name="Рисунок 21" descr="Монеты">
            <a:extLst>
              <a:ext uri="{FF2B5EF4-FFF2-40B4-BE49-F238E27FC236}">
                <a16:creationId xmlns:a16="http://schemas.microsoft.com/office/drawing/2014/main" id="{68917342-127A-C692-7C87-3149944D92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15239" y="1678405"/>
            <a:ext cx="596663" cy="596663"/>
          </a:xfrm>
          <a:prstGeom prst="rect">
            <a:avLst/>
          </a:prstGeom>
        </p:spPr>
      </p:pic>
      <p:pic>
        <p:nvPicPr>
          <p:cNvPr id="24" name="Рисунок 23" descr="Школа">
            <a:extLst>
              <a:ext uri="{FF2B5EF4-FFF2-40B4-BE49-F238E27FC236}">
                <a16:creationId xmlns:a16="http://schemas.microsoft.com/office/drawing/2014/main" id="{BF3FFCCC-B4A5-1D3C-6B9D-5DD2943416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71840" y="1642361"/>
            <a:ext cx="596663" cy="596663"/>
          </a:xfrm>
          <a:prstGeom prst="rect">
            <a:avLst/>
          </a:prstGeom>
        </p:spPr>
      </p:pic>
      <p:pic>
        <p:nvPicPr>
          <p:cNvPr id="25" name="Рисунок 24" descr="Школа">
            <a:extLst>
              <a:ext uri="{FF2B5EF4-FFF2-40B4-BE49-F238E27FC236}">
                <a16:creationId xmlns:a16="http://schemas.microsoft.com/office/drawing/2014/main" id="{F7CD2459-927D-67E2-C36D-B6B75088FA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20173" y="1662231"/>
            <a:ext cx="596663" cy="596663"/>
          </a:xfrm>
          <a:prstGeom prst="rect">
            <a:avLst/>
          </a:prstGeom>
        </p:spPr>
      </p:pic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4EE5E98C-66E3-9652-7DF0-C7BCD4A421D4}"/>
              </a:ext>
            </a:extLst>
          </p:cNvPr>
          <p:cNvSpPr/>
          <p:nvPr/>
        </p:nvSpPr>
        <p:spPr>
          <a:xfrm>
            <a:off x="2165727" y="1957487"/>
            <a:ext cx="924026" cy="20903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id="{6CFB2302-28ED-39DF-EE38-BED76345DB82}"/>
              </a:ext>
            </a:extLst>
          </p:cNvPr>
          <p:cNvSpPr/>
          <p:nvPr/>
        </p:nvSpPr>
        <p:spPr>
          <a:xfrm>
            <a:off x="4640932" y="1879431"/>
            <a:ext cx="924026" cy="2090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0" name="Стрелка: вправо 29">
            <a:extLst>
              <a:ext uri="{FF2B5EF4-FFF2-40B4-BE49-F238E27FC236}">
                <a16:creationId xmlns:a16="http://schemas.microsoft.com/office/drawing/2014/main" id="{17917518-8D9F-5333-CC76-99B5A373B7B4}"/>
              </a:ext>
            </a:extLst>
          </p:cNvPr>
          <p:cNvSpPr/>
          <p:nvPr/>
        </p:nvSpPr>
        <p:spPr>
          <a:xfrm>
            <a:off x="7064000" y="1856046"/>
            <a:ext cx="924026" cy="2090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1" name="Стрелка: вправо 30">
            <a:extLst>
              <a:ext uri="{FF2B5EF4-FFF2-40B4-BE49-F238E27FC236}">
                <a16:creationId xmlns:a16="http://schemas.microsoft.com/office/drawing/2014/main" id="{94950664-2C73-AE1A-CE82-473145CFE7EA}"/>
              </a:ext>
            </a:extLst>
          </p:cNvPr>
          <p:cNvSpPr/>
          <p:nvPr/>
        </p:nvSpPr>
        <p:spPr>
          <a:xfrm>
            <a:off x="9511533" y="1836176"/>
            <a:ext cx="924026" cy="2090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3F5780-2E52-A300-AE9D-93C764E03832}"/>
              </a:ext>
            </a:extLst>
          </p:cNvPr>
          <p:cNvSpPr txBox="1"/>
          <p:nvPr/>
        </p:nvSpPr>
        <p:spPr>
          <a:xfrm>
            <a:off x="130973" y="1272921"/>
            <a:ext cx="4899006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ИСЛО</a:t>
            </a:r>
            <a:endParaRPr lang="ru-KZ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6CCDDA-D30A-34D8-82F1-C75DA23C8618}"/>
              </a:ext>
            </a:extLst>
          </p:cNvPr>
          <p:cNvSpPr txBox="1"/>
          <p:nvPr/>
        </p:nvSpPr>
        <p:spPr>
          <a:xfrm>
            <a:off x="5221360" y="1269698"/>
            <a:ext cx="6794003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ЕФИС</a:t>
            </a:r>
            <a:endParaRPr lang="ru-K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DE9174-212B-F425-DA84-875682CF688E}"/>
              </a:ext>
            </a:extLst>
          </p:cNvPr>
          <p:cNvSpPr txBox="1"/>
          <p:nvPr/>
        </p:nvSpPr>
        <p:spPr>
          <a:xfrm>
            <a:off x="161964" y="3988819"/>
            <a:ext cx="11868072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пилота (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kk-K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01.04.2025</a:t>
            </a:r>
            <a:endParaRPr lang="ru-K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A87823-7BC9-4F9D-20F2-799F4181412D}"/>
              </a:ext>
            </a:extLst>
          </p:cNvPr>
          <p:cNvSpPr txBox="1"/>
          <p:nvPr/>
        </p:nvSpPr>
        <p:spPr>
          <a:xfrm>
            <a:off x="189572" y="4480528"/>
            <a:ext cx="5031788" cy="1969770"/>
          </a:xfrm>
          <a:prstGeom prst="rect">
            <a:avLst/>
          </a:prstGeom>
          <a:noFill/>
          <a:ln w="19050">
            <a:solidFill>
              <a:srgbClr val="00B05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РЕАЛИЗОВАНО: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Персонифицированная потребность для пациентов, прикрепленных к участку и состоящих на динамическом наблюдении на момент формирования потребности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Планирование лекарственных средств в рамках ГОБМП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k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</a:t>
            </a:r>
            <a:r>
              <a:rPr lang="kk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ыписываемых участковым врачом на уровне ПМСП</a:t>
            </a:r>
          </a:p>
          <a:p>
            <a:r>
              <a:rPr lang="kk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Расчет потребности на каждого пациента на основе выписанных рецептов за предыдущий период с указанием Нозологии, Диагноза, МНН, Дозировки, Лекарственной формы, количества ЛС и др.</a:t>
            </a:r>
          </a:p>
          <a:p>
            <a:r>
              <a:rPr lang="kk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Установление верхних пределов на количество ЛС для каждого МНН</a:t>
            </a:r>
            <a:endParaRPr lang="ru-K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D255F5-5328-CFF2-434D-5498096052A8}"/>
              </a:ext>
            </a:extLst>
          </p:cNvPr>
          <p:cNvSpPr txBox="1"/>
          <p:nvPr/>
        </p:nvSpPr>
        <p:spPr>
          <a:xfrm>
            <a:off x="130973" y="849891"/>
            <a:ext cx="1188439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персонифицированных данных по годовой потребности в ЛС из ИСЛО в ЕФИС </a:t>
            </a:r>
            <a:endParaRPr lang="ru-K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F9B2246-1941-C8E4-7D1F-4B12C314B1CA}"/>
              </a:ext>
            </a:extLst>
          </p:cNvPr>
          <p:cNvSpPr txBox="1"/>
          <p:nvPr/>
        </p:nvSpPr>
        <p:spPr>
          <a:xfrm>
            <a:off x="5463435" y="4474200"/>
            <a:ext cx="3648473" cy="1938992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ИСКЛЮЧЕНЫ</a:t>
            </a:r>
            <a:r>
              <a:rPr lang="ru-RU" sz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en-US" sz="1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kk-KZ" sz="1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</a:t>
            </a:r>
            <a:r>
              <a:rPr lang="kk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1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ЛС по нозологиям о</a:t>
            </a:r>
            <a:r>
              <a:rPr lang="ru-KZ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нкологически</a:t>
            </a:r>
            <a:r>
              <a:rPr lang="ru-RU" sz="1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е</a:t>
            </a:r>
            <a:r>
              <a:rPr lang="ru-KZ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заболевания, психически</a:t>
            </a:r>
            <a:r>
              <a:rPr lang="ru-RU" sz="1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е</a:t>
            </a:r>
            <a:r>
              <a:rPr lang="ru-KZ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заболевания, туберкулез, ВИЧ-</a:t>
            </a:r>
            <a:r>
              <a:rPr lang="ru-KZ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инфекци</a:t>
            </a:r>
            <a:r>
              <a:rPr lang="ru-RU" sz="1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я</a:t>
            </a:r>
            <a:r>
              <a:rPr lang="ru-KZ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хронический вирусный гепатит С</a:t>
            </a:r>
            <a:endParaRPr lang="ru-RU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Медицинские изделия и специализированные лечебные продукты</a:t>
            </a:r>
          </a:p>
          <a:p>
            <a:pPr>
              <a:buAutoNum type="arabicPeriod"/>
            </a:pPr>
            <a:r>
              <a:rPr lang="ru-RU" sz="1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ЛС, закупаемые за счет местного бюджета</a:t>
            </a:r>
          </a:p>
          <a:p>
            <a:pPr>
              <a:buAutoNum type="arabicPeriod"/>
            </a:pPr>
            <a:r>
              <a:rPr lang="ru-R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ЛС, применяемые при острых заболеваниях у пациентов, не состоящих на динамическом наблюдении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3FCA978-E887-6ABF-BA05-0A6A406C1F73}"/>
              </a:ext>
            </a:extLst>
          </p:cNvPr>
          <p:cNvSpPr txBox="1"/>
          <p:nvPr/>
        </p:nvSpPr>
        <p:spPr>
          <a:xfrm>
            <a:off x="9353983" y="4466058"/>
            <a:ext cx="2648444" cy="196977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kk-KZ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kk-KZ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ЭТАПЕ 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планируется:</a:t>
            </a:r>
          </a:p>
          <a:p>
            <a:pPr>
              <a:buAutoNum type="arabicPeriod"/>
            </a:pPr>
            <a:r>
              <a:rPr lang="kk-KZ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Реализация функционала для специлизированных МО</a:t>
            </a:r>
          </a:p>
          <a:p>
            <a:pPr>
              <a:buAutoNum type="arabicPeriod"/>
            </a:pPr>
            <a:r>
              <a:rPr lang="kk-KZ" sz="1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Возможность планирования медицинских изделий и специализированных лечебных продуктов</a:t>
            </a:r>
          </a:p>
          <a:p>
            <a:pPr>
              <a:buAutoNum type="arabicPeriod"/>
            </a:pPr>
            <a:r>
              <a:rPr lang="kk-KZ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Возможность планирования ЛС, закупаемых за счет местного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12960091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4967</TotalTime>
  <Words>3879</Words>
  <Application>Microsoft Office PowerPoint</Application>
  <PresentationFormat>Широкоэкранный</PresentationFormat>
  <Paragraphs>603</Paragraphs>
  <Slides>17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Aptos</vt:lpstr>
      <vt:lpstr>Aptos Narrow</vt:lpstr>
      <vt:lpstr>Arial</vt:lpstr>
      <vt:lpstr>Arial Narrow</vt:lpstr>
      <vt:lpstr>Calibri</vt:lpstr>
      <vt:lpstr>Calibri Light</vt:lpstr>
      <vt:lpstr>Cambria</vt:lpstr>
      <vt:lpstr>Lucida Sans Unicode</vt:lpstr>
      <vt:lpstr>Roboto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Меруерт Алибекова</dc:creator>
  <cp:lastModifiedBy>Лаззат М. Есбатырова</cp:lastModifiedBy>
  <cp:revision>37</cp:revision>
  <dcterms:created xsi:type="dcterms:W3CDTF">2025-04-25T12:48:22Z</dcterms:created>
  <dcterms:modified xsi:type="dcterms:W3CDTF">2025-07-24T09:08:58Z</dcterms:modified>
</cp:coreProperties>
</file>