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7" r:id="rId2"/>
    <p:sldId id="265" r:id="rId3"/>
    <p:sldId id="270" r:id="rId4"/>
    <p:sldId id="271" r:id="rId5"/>
    <p:sldId id="272" r:id="rId6"/>
    <p:sldId id="273" r:id="rId7"/>
    <p:sldId id="282" r:id="rId8"/>
    <p:sldId id="263" r:id="rId9"/>
    <p:sldId id="264" r:id="rId10"/>
    <p:sldId id="259" r:id="rId11"/>
    <p:sldId id="260" r:id="rId12"/>
    <p:sldId id="274" r:id="rId13"/>
    <p:sldId id="275" r:id="rId14"/>
    <p:sldId id="276" r:id="rId15"/>
    <p:sldId id="277" r:id="rId16"/>
    <p:sldId id="281" r:id="rId17"/>
    <p:sldId id="278" r:id="rId18"/>
    <p:sldId id="279" r:id="rId19"/>
    <p:sldId id="280" r:id="rId20"/>
    <p:sldId id="284" r:id="rId21"/>
    <p:sldId id="285" r:id="rId22"/>
    <p:sldId id="286" r:id="rId23"/>
    <p:sldId id="287" r:id="rId24"/>
    <p:sldId id="288" r:id="rId25"/>
    <p:sldId id="26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884"/>
    <a:srgbClr val="6600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8" y="3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DA03B-0C34-4BE7-9167-7F518B0ACFAF}"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ru-RU"/>
        </a:p>
      </dgm:t>
    </dgm:pt>
    <dgm:pt modelId="{897310C6-F9A9-45E6-A64F-B13491F4EC52}">
      <dgm:prSet/>
      <dgm:spPr/>
      <dgm:t>
        <a:bodyPr/>
        <a:lstStyle/>
        <a:p>
          <a:pPr algn="l"/>
          <a:r>
            <a:rPr lang="ru-RU" dirty="0"/>
            <a:t>Доклад ВОЗ 2014 году о глобальном эпидемиологическом обследовании в области устойчивости к противомикробным препаратам </a:t>
          </a:r>
        </a:p>
      </dgm:t>
    </dgm:pt>
    <dgm:pt modelId="{183A4B01-2B87-4B69-B16F-3155C43B510A}" type="parTrans" cxnId="{434BC583-E01C-415C-BA73-E50BC8621F8B}">
      <dgm:prSet/>
      <dgm:spPr/>
      <dgm:t>
        <a:bodyPr/>
        <a:lstStyle/>
        <a:p>
          <a:endParaRPr lang="ru-RU"/>
        </a:p>
      </dgm:t>
    </dgm:pt>
    <dgm:pt modelId="{48D3A94E-7484-4BAE-BBA7-C6546E629429}" type="sibTrans" cxnId="{434BC583-E01C-415C-BA73-E50BC8621F8B}">
      <dgm:prSet/>
      <dgm:spPr/>
      <dgm:t>
        <a:bodyPr/>
        <a:lstStyle/>
        <a:p>
          <a:endParaRPr lang="ru-RU"/>
        </a:p>
      </dgm:t>
    </dgm:pt>
    <dgm:pt modelId="{ED43411E-8B4B-4FE5-892C-155A83E31DE4}">
      <dgm:prSet/>
      <dgm:spPr/>
      <dgm:t>
        <a:bodyPr/>
        <a:lstStyle/>
        <a:p>
          <a:r>
            <a:rPr lang="ru-RU" dirty="0"/>
            <a:t>Свидетельствует о том, что </a:t>
          </a:r>
          <a:r>
            <a:rPr lang="ru-RU" b="1" dirty="0">
              <a:solidFill>
                <a:srgbClr val="FF0000"/>
              </a:solidFill>
            </a:rPr>
            <a:t>устойчивость к антибиотикам</a:t>
          </a:r>
          <a:r>
            <a:rPr lang="ru-RU" dirty="0"/>
            <a:t> не является больше прогнозом на будущее; </a:t>
          </a:r>
          <a:r>
            <a:rPr lang="ru-RU" b="1" dirty="0">
              <a:solidFill>
                <a:srgbClr val="FF0000"/>
              </a:solidFill>
            </a:rPr>
            <a:t>она имеет место уже сейчас, во всем мире!</a:t>
          </a:r>
        </a:p>
      </dgm:t>
    </dgm:pt>
    <dgm:pt modelId="{BF49D43E-6743-4F02-ADAE-956A2CF24662}" type="parTrans" cxnId="{D36A9479-49A0-4F5B-8DFD-EFBC11B96D03}">
      <dgm:prSet/>
      <dgm:spPr/>
      <dgm:t>
        <a:bodyPr/>
        <a:lstStyle/>
        <a:p>
          <a:endParaRPr lang="ru-RU"/>
        </a:p>
      </dgm:t>
    </dgm:pt>
    <dgm:pt modelId="{866CE1E7-ADE9-478D-B43D-D7BD43F18DF3}" type="sibTrans" cxnId="{D36A9479-49A0-4F5B-8DFD-EFBC11B96D03}">
      <dgm:prSet/>
      <dgm:spPr/>
      <dgm:t>
        <a:bodyPr/>
        <a:lstStyle/>
        <a:p>
          <a:endParaRPr lang="ru-RU"/>
        </a:p>
      </dgm:t>
    </dgm:pt>
    <dgm:pt modelId="{4BCF8FDE-339D-48F4-BB24-B32B6BC9F192}">
      <dgm:prSet/>
      <dgm:spPr/>
      <dgm:t>
        <a:bodyPr/>
        <a:lstStyle/>
        <a:p>
          <a:r>
            <a:rPr lang="ru-RU" dirty="0"/>
            <a:t>Без срочных координированных действий мир устремится к </a:t>
          </a:r>
          <a:r>
            <a:rPr lang="ru-RU" b="1" i="0" u="sng" dirty="0" err="1">
              <a:solidFill>
                <a:srgbClr val="FF0000"/>
              </a:solidFill>
            </a:rPr>
            <a:t>постантибиотиковой</a:t>
          </a:r>
          <a:r>
            <a:rPr lang="ru-RU" b="1" i="0" u="sng" dirty="0">
              <a:solidFill>
                <a:srgbClr val="FF0000"/>
              </a:solidFill>
            </a:rPr>
            <a:t> эре</a:t>
          </a:r>
          <a:r>
            <a:rPr lang="ru-RU" b="1" i="0" u="none" dirty="0">
              <a:solidFill>
                <a:srgbClr val="FF0000"/>
              </a:solidFill>
            </a:rPr>
            <a:t> </a:t>
          </a:r>
          <a:r>
            <a:rPr lang="ru-RU" u="none" dirty="0"/>
            <a:t>(Незначительная</a:t>
          </a:r>
          <a:r>
            <a:rPr lang="ru-RU" dirty="0"/>
            <a:t> </a:t>
          </a:r>
          <a:r>
            <a:rPr lang="ru-RU" dirty="0" err="1"/>
            <a:t>травма=смерть</a:t>
          </a:r>
          <a:r>
            <a:rPr lang="ru-RU" dirty="0"/>
            <a:t>).</a:t>
          </a:r>
        </a:p>
      </dgm:t>
    </dgm:pt>
    <dgm:pt modelId="{B0F9C526-54F4-4008-AAFD-0226CD538C62}" type="parTrans" cxnId="{9EE5CD86-F190-4A38-B4B4-F21A805E357C}">
      <dgm:prSet/>
      <dgm:spPr/>
      <dgm:t>
        <a:bodyPr/>
        <a:lstStyle/>
        <a:p>
          <a:endParaRPr lang="ru-RU"/>
        </a:p>
      </dgm:t>
    </dgm:pt>
    <dgm:pt modelId="{9863864B-F24E-4FD1-B04B-2B0EBDE35F43}" type="sibTrans" cxnId="{9EE5CD86-F190-4A38-B4B4-F21A805E357C}">
      <dgm:prSet/>
      <dgm:spPr/>
      <dgm:t>
        <a:bodyPr/>
        <a:lstStyle/>
        <a:p>
          <a:endParaRPr lang="ru-RU"/>
        </a:p>
      </dgm:t>
    </dgm:pt>
    <dgm:pt modelId="{994FDD3F-ED71-422B-8F21-8B6FABCD9174}" type="pres">
      <dgm:prSet presAssocID="{F08DA03B-0C34-4BE7-9167-7F518B0ACFAF}" presName="outerComposite" presStyleCnt="0">
        <dgm:presLayoutVars>
          <dgm:chMax val="5"/>
          <dgm:dir/>
          <dgm:resizeHandles val="exact"/>
        </dgm:presLayoutVars>
      </dgm:prSet>
      <dgm:spPr/>
    </dgm:pt>
    <dgm:pt modelId="{37D548A5-E8F9-4BC4-A4BB-20F17AD20AC1}" type="pres">
      <dgm:prSet presAssocID="{F08DA03B-0C34-4BE7-9167-7F518B0ACFAF}" presName="dummyMaxCanvas" presStyleCnt="0">
        <dgm:presLayoutVars/>
      </dgm:prSet>
      <dgm:spPr/>
    </dgm:pt>
    <dgm:pt modelId="{DCDB2A6C-186B-4EBB-9600-184D95A3A0B2}" type="pres">
      <dgm:prSet presAssocID="{F08DA03B-0C34-4BE7-9167-7F518B0ACFAF}" presName="ThreeNodes_1" presStyleLbl="node1" presStyleIdx="0" presStyleCnt="3">
        <dgm:presLayoutVars>
          <dgm:bulletEnabled val="1"/>
        </dgm:presLayoutVars>
      </dgm:prSet>
      <dgm:spPr/>
    </dgm:pt>
    <dgm:pt modelId="{24A21FF8-52AB-4DC7-9D4C-6E1B7385E425}" type="pres">
      <dgm:prSet presAssocID="{F08DA03B-0C34-4BE7-9167-7F518B0ACFAF}" presName="ThreeNodes_2" presStyleLbl="node1" presStyleIdx="1" presStyleCnt="3">
        <dgm:presLayoutVars>
          <dgm:bulletEnabled val="1"/>
        </dgm:presLayoutVars>
      </dgm:prSet>
      <dgm:spPr/>
    </dgm:pt>
    <dgm:pt modelId="{01F4293A-855F-4185-959A-CF8F0E97FF02}" type="pres">
      <dgm:prSet presAssocID="{F08DA03B-0C34-4BE7-9167-7F518B0ACFAF}" presName="ThreeNodes_3" presStyleLbl="node1" presStyleIdx="2" presStyleCnt="3">
        <dgm:presLayoutVars>
          <dgm:bulletEnabled val="1"/>
        </dgm:presLayoutVars>
      </dgm:prSet>
      <dgm:spPr/>
    </dgm:pt>
    <dgm:pt modelId="{60626A17-D09E-43FE-96DB-F2D17A3345E1}" type="pres">
      <dgm:prSet presAssocID="{F08DA03B-0C34-4BE7-9167-7F518B0ACFAF}" presName="ThreeConn_1-2" presStyleLbl="fgAccFollowNode1" presStyleIdx="0" presStyleCnt="2">
        <dgm:presLayoutVars>
          <dgm:bulletEnabled val="1"/>
        </dgm:presLayoutVars>
      </dgm:prSet>
      <dgm:spPr/>
    </dgm:pt>
    <dgm:pt modelId="{DD091D93-5FBB-4FB0-905E-66181F5961F2}" type="pres">
      <dgm:prSet presAssocID="{F08DA03B-0C34-4BE7-9167-7F518B0ACFAF}" presName="ThreeConn_2-3" presStyleLbl="fgAccFollowNode1" presStyleIdx="1" presStyleCnt="2">
        <dgm:presLayoutVars>
          <dgm:bulletEnabled val="1"/>
        </dgm:presLayoutVars>
      </dgm:prSet>
      <dgm:spPr/>
    </dgm:pt>
    <dgm:pt modelId="{238F5686-49F7-462F-A98E-0A47E3C36D2B}" type="pres">
      <dgm:prSet presAssocID="{F08DA03B-0C34-4BE7-9167-7F518B0ACFAF}" presName="ThreeNodes_1_text" presStyleLbl="node1" presStyleIdx="2" presStyleCnt="3">
        <dgm:presLayoutVars>
          <dgm:bulletEnabled val="1"/>
        </dgm:presLayoutVars>
      </dgm:prSet>
      <dgm:spPr/>
    </dgm:pt>
    <dgm:pt modelId="{2E81C224-0057-4A9A-9E6A-40CE0F2853B5}" type="pres">
      <dgm:prSet presAssocID="{F08DA03B-0C34-4BE7-9167-7F518B0ACFAF}" presName="ThreeNodes_2_text" presStyleLbl="node1" presStyleIdx="2" presStyleCnt="3">
        <dgm:presLayoutVars>
          <dgm:bulletEnabled val="1"/>
        </dgm:presLayoutVars>
      </dgm:prSet>
      <dgm:spPr/>
    </dgm:pt>
    <dgm:pt modelId="{217D4702-33CF-4AB5-B9B1-76DBE9E88C50}" type="pres">
      <dgm:prSet presAssocID="{F08DA03B-0C34-4BE7-9167-7F518B0ACFAF}" presName="ThreeNodes_3_text" presStyleLbl="node1" presStyleIdx="2" presStyleCnt="3">
        <dgm:presLayoutVars>
          <dgm:bulletEnabled val="1"/>
        </dgm:presLayoutVars>
      </dgm:prSet>
      <dgm:spPr/>
    </dgm:pt>
  </dgm:ptLst>
  <dgm:cxnLst>
    <dgm:cxn modelId="{81F9AE0D-93CE-4EDC-9AD7-579DD3E08279}" type="presOf" srcId="{4BCF8FDE-339D-48F4-BB24-B32B6BC9F192}" destId="{217D4702-33CF-4AB5-B9B1-76DBE9E88C50}" srcOrd="1" destOrd="0" presId="urn:microsoft.com/office/officeart/2005/8/layout/vProcess5"/>
    <dgm:cxn modelId="{0BFB8D22-F357-4EA3-B7CF-6650242500D8}" type="presOf" srcId="{48D3A94E-7484-4BAE-BBA7-C6546E629429}" destId="{60626A17-D09E-43FE-96DB-F2D17A3345E1}" srcOrd="0" destOrd="0" presId="urn:microsoft.com/office/officeart/2005/8/layout/vProcess5"/>
    <dgm:cxn modelId="{0CC06727-7965-4269-9F5D-E7A7D3642431}" type="presOf" srcId="{897310C6-F9A9-45E6-A64F-B13491F4EC52}" destId="{238F5686-49F7-462F-A98E-0A47E3C36D2B}" srcOrd="1" destOrd="0" presId="urn:microsoft.com/office/officeart/2005/8/layout/vProcess5"/>
    <dgm:cxn modelId="{80723347-54B0-4678-B694-8324415270FD}" type="presOf" srcId="{ED43411E-8B4B-4FE5-892C-155A83E31DE4}" destId="{24A21FF8-52AB-4DC7-9D4C-6E1B7385E425}" srcOrd="0" destOrd="0" presId="urn:microsoft.com/office/officeart/2005/8/layout/vProcess5"/>
    <dgm:cxn modelId="{7F675A50-2848-44D6-BE16-BEA9956086DF}" type="presOf" srcId="{F08DA03B-0C34-4BE7-9167-7F518B0ACFAF}" destId="{994FDD3F-ED71-422B-8F21-8B6FABCD9174}" srcOrd="0" destOrd="0" presId="urn:microsoft.com/office/officeart/2005/8/layout/vProcess5"/>
    <dgm:cxn modelId="{07BDBB55-A4EE-411B-8977-4E7504302172}" type="presOf" srcId="{4BCF8FDE-339D-48F4-BB24-B32B6BC9F192}" destId="{01F4293A-855F-4185-959A-CF8F0E97FF02}" srcOrd="0" destOrd="0" presId="urn:microsoft.com/office/officeart/2005/8/layout/vProcess5"/>
    <dgm:cxn modelId="{D36A9479-49A0-4F5B-8DFD-EFBC11B96D03}" srcId="{F08DA03B-0C34-4BE7-9167-7F518B0ACFAF}" destId="{ED43411E-8B4B-4FE5-892C-155A83E31DE4}" srcOrd="1" destOrd="0" parTransId="{BF49D43E-6743-4F02-ADAE-956A2CF24662}" sibTransId="{866CE1E7-ADE9-478D-B43D-D7BD43F18DF3}"/>
    <dgm:cxn modelId="{434BC583-E01C-415C-BA73-E50BC8621F8B}" srcId="{F08DA03B-0C34-4BE7-9167-7F518B0ACFAF}" destId="{897310C6-F9A9-45E6-A64F-B13491F4EC52}" srcOrd="0" destOrd="0" parTransId="{183A4B01-2B87-4B69-B16F-3155C43B510A}" sibTransId="{48D3A94E-7484-4BAE-BBA7-C6546E629429}"/>
    <dgm:cxn modelId="{9EE5CD86-F190-4A38-B4B4-F21A805E357C}" srcId="{F08DA03B-0C34-4BE7-9167-7F518B0ACFAF}" destId="{4BCF8FDE-339D-48F4-BB24-B32B6BC9F192}" srcOrd="2" destOrd="0" parTransId="{B0F9C526-54F4-4008-AAFD-0226CD538C62}" sibTransId="{9863864B-F24E-4FD1-B04B-2B0EBDE35F43}"/>
    <dgm:cxn modelId="{5BBAC5AC-1110-4E0B-A9A1-558D7D0FCF9D}" type="presOf" srcId="{897310C6-F9A9-45E6-A64F-B13491F4EC52}" destId="{DCDB2A6C-186B-4EBB-9600-184D95A3A0B2}" srcOrd="0" destOrd="0" presId="urn:microsoft.com/office/officeart/2005/8/layout/vProcess5"/>
    <dgm:cxn modelId="{EBB181AF-6F4B-42F7-8CDD-F4214A4976B5}" type="presOf" srcId="{866CE1E7-ADE9-478D-B43D-D7BD43F18DF3}" destId="{DD091D93-5FBB-4FB0-905E-66181F5961F2}" srcOrd="0" destOrd="0" presId="urn:microsoft.com/office/officeart/2005/8/layout/vProcess5"/>
    <dgm:cxn modelId="{5571DCE6-CA60-4117-91E6-850388D1098A}" type="presOf" srcId="{ED43411E-8B4B-4FE5-892C-155A83E31DE4}" destId="{2E81C224-0057-4A9A-9E6A-40CE0F2853B5}" srcOrd="1" destOrd="0" presId="urn:microsoft.com/office/officeart/2005/8/layout/vProcess5"/>
    <dgm:cxn modelId="{7B4CFB7F-5CD2-4F16-90CE-51DA91582102}" type="presParOf" srcId="{994FDD3F-ED71-422B-8F21-8B6FABCD9174}" destId="{37D548A5-E8F9-4BC4-A4BB-20F17AD20AC1}" srcOrd="0" destOrd="0" presId="urn:microsoft.com/office/officeart/2005/8/layout/vProcess5"/>
    <dgm:cxn modelId="{438F02EC-937F-4E2F-B2FB-9C0E695BCB7F}" type="presParOf" srcId="{994FDD3F-ED71-422B-8F21-8B6FABCD9174}" destId="{DCDB2A6C-186B-4EBB-9600-184D95A3A0B2}" srcOrd="1" destOrd="0" presId="urn:microsoft.com/office/officeart/2005/8/layout/vProcess5"/>
    <dgm:cxn modelId="{969E7981-36FD-4C52-BB9C-1FF71CFDB393}" type="presParOf" srcId="{994FDD3F-ED71-422B-8F21-8B6FABCD9174}" destId="{24A21FF8-52AB-4DC7-9D4C-6E1B7385E425}" srcOrd="2" destOrd="0" presId="urn:microsoft.com/office/officeart/2005/8/layout/vProcess5"/>
    <dgm:cxn modelId="{1E38CD51-F3F1-4A4B-9CF5-88F7D020C9E5}" type="presParOf" srcId="{994FDD3F-ED71-422B-8F21-8B6FABCD9174}" destId="{01F4293A-855F-4185-959A-CF8F0E97FF02}" srcOrd="3" destOrd="0" presId="urn:microsoft.com/office/officeart/2005/8/layout/vProcess5"/>
    <dgm:cxn modelId="{92D0FD9D-CB68-4F42-BBD0-BA6DA10EA9D3}" type="presParOf" srcId="{994FDD3F-ED71-422B-8F21-8B6FABCD9174}" destId="{60626A17-D09E-43FE-96DB-F2D17A3345E1}" srcOrd="4" destOrd="0" presId="urn:microsoft.com/office/officeart/2005/8/layout/vProcess5"/>
    <dgm:cxn modelId="{727B1BAB-3604-4FC9-8B5D-C17FA57E9879}" type="presParOf" srcId="{994FDD3F-ED71-422B-8F21-8B6FABCD9174}" destId="{DD091D93-5FBB-4FB0-905E-66181F5961F2}" srcOrd="5" destOrd="0" presId="urn:microsoft.com/office/officeart/2005/8/layout/vProcess5"/>
    <dgm:cxn modelId="{C942156D-97EB-400B-8DEA-7AC3041816E4}" type="presParOf" srcId="{994FDD3F-ED71-422B-8F21-8B6FABCD9174}" destId="{238F5686-49F7-462F-A98E-0A47E3C36D2B}" srcOrd="6" destOrd="0" presId="urn:microsoft.com/office/officeart/2005/8/layout/vProcess5"/>
    <dgm:cxn modelId="{A493FAF5-24E1-44B0-B375-C4944C41105A}" type="presParOf" srcId="{994FDD3F-ED71-422B-8F21-8B6FABCD9174}" destId="{2E81C224-0057-4A9A-9E6A-40CE0F2853B5}" srcOrd="7" destOrd="0" presId="urn:microsoft.com/office/officeart/2005/8/layout/vProcess5"/>
    <dgm:cxn modelId="{A783D2DD-E34F-42E8-886F-0060A074102B}" type="presParOf" srcId="{994FDD3F-ED71-422B-8F21-8B6FABCD9174}" destId="{217D4702-33CF-4AB5-B9B1-76DBE9E88C5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060DE-4B72-49B8-91BC-77BA15EE333E}" type="doc">
      <dgm:prSet loTypeId="urn:microsoft.com/office/officeart/2005/8/layout/process4" loCatId="list" qsTypeId="urn:microsoft.com/office/officeart/2005/8/quickstyle/3d2" qsCatId="3D" csTypeId="urn:microsoft.com/office/officeart/2005/8/colors/accent0_3" csCatId="mainScheme" phldr="1"/>
      <dgm:spPr/>
      <dgm:t>
        <a:bodyPr/>
        <a:lstStyle/>
        <a:p>
          <a:endParaRPr lang="ru-RU"/>
        </a:p>
      </dgm:t>
    </dgm:pt>
    <dgm:pt modelId="{F8704208-7ED0-4865-B712-757698AC098F}">
      <dgm:prSet custT="1"/>
      <dgm:spPr/>
      <dgm:t>
        <a:bodyPr/>
        <a:lstStyle/>
        <a:p>
          <a:r>
            <a:rPr lang="ru-RU" sz="2000" b="1" dirty="0" err="1">
              <a:solidFill>
                <a:srgbClr val="FF0000"/>
              </a:solidFill>
            </a:rPr>
            <a:t>Цефалоспоринам</a:t>
          </a:r>
          <a:r>
            <a:rPr lang="ru-RU" sz="2000" b="1" dirty="0">
              <a:solidFill>
                <a:srgbClr val="FF0000"/>
              </a:solidFill>
            </a:rPr>
            <a:t> третьего поколения </a:t>
          </a:r>
          <a:r>
            <a:rPr lang="ru-RU" sz="2000" dirty="0"/>
            <a:t>— подтверждена в целом ряде стран. </a:t>
          </a:r>
        </a:p>
      </dgm:t>
    </dgm:pt>
    <dgm:pt modelId="{3AA9D74C-83A8-4EC8-9186-484BBBD4348E}" type="parTrans" cxnId="{67D92618-496E-4A3E-BD60-1185BBE8414D}">
      <dgm:prSet/>
      <dgm:spPr/>
      <dgm:t>
        <a:bodyPr/>
        <a:lstStyle/>
        <a:p>
          <a:endParaRPr lang="ru-RU"/>
        </a:p>
      </dgm:t>
    </dgm:pt>
    <dgm:pt modelId="{2BDA9FD4-CF07-4D25-800F-836A45DC7956}" type="sibTrans" cxnId="{67D92618-496E-4A3E-BD60-1185BBE8414D}">
      <dgm:prSet/>
      <dgm:spPr/>
      <dgm:t>
        <a:bodyPr/>
        <a:lstStyle/>
        <a:p>
          <a:endParaRPr lang="ru-RU"/>
        </a:p>
      </dgm:t>
    </dgm:pt>
    <dgm:pt modelId="{FB3C9939-AA51-4A80-BF2E-FCB534128874}">
      <dgm:prSet custT="1"/>
      <dgm:spPr/>
      <dgm:t>
        <a:bodyPr/>
        <a:lstStyle/>
        <a:p>
          <a:r>
            <a:rPr lang="ru-RU" sz="2000" dirty="0"/>
            <a:t>Очень широко распространена устойчивость к </a:t>
          </a:r>
          <a:r>
            <a:rPr lang="ru-RU" sz="2000" b="1" dirty="0" err="1">
              <a:solidFill>
                <a:srgbClr val="FF0000"/>
              </a:solidFill>
            </a:rPr>
            <a:t>фторхинолонам</a:t>
          </a:r>
          <a:r>
            <a:rPr lang="ru-RU" sz="2000" b="1" dirty="0">
              <a:solidFill>
                <a:srgbClr val="FF0000"/>
              </a:solidFill>
            </a:rPr>
            <a:t>.</a:t>
          </a:r>
        </a:p>
      </dgm:t>
    </dgm:pt>
    <dgm:pt modelId="{757B1717-62AE-40B1-8923-F8ACC3D70436}" type="parTrans" cxnId="{FD76D364-CDF8-4C5D-8351-45E8BA0624E4}">
      <dgm:prSet/>
      <dgm:spPr/>
      <dgm:t>
        <a:bodyPr/>
        <a:lstStyle/>
        <a:p>
          <a:endParaRPr lang="ru-RU"/>
        </a:p>
      </dgm:t>
    </dgm:pt>
    <dgm:pt modelId="{7C277F4C-9C99-4A15-9E01-A9582BE4EC91}" type="sibTrans" cxnId="{FD76D364-CDF8-4C5D-8351-45E8BA0624E4}">
      <dgm:prSet/>
      <dgm:spPr/>
      <dgm:t>
        <a:bodyPr/>
        <a:lstStyle/>
        <a:p>
          <a:endParaRPr lang="ru-RU"/>
        </a:p>
      </dgm:t>
    </dgm:pt>
    <dgm:pt modelId="{BA4B6B75-C46A-4AB7-8A5C-B372D9F4BFB0}">
      <dgm:prSet custT="1"/>
      <dgm:spPr/>
      <dgm:t>
        <a:bodyPr/>
        <a:lstStyle/>
        <a:p>
          <a:r>
            <a:rPr lang="ru-RU" sz="2000" dirty="0"/>
            <a:t>Устойчивость к </a:t>
          </a:r>
          <a:r>
            <a:rPr lang="ru-RU" sz="2000" b="1" dirty="0" err="1">
              <a:solidFill>
                <a:srgbClr val="FF0000"/>
              </a:solidFill>
            </a:rPr>
            <a:t>карбапенемам</a:t>
          </a:r>
          <a:r>
            <a:rPr lang="ru-RU" sz="2000" dirty="0"/>
            <a:t> распространена во всех регионах мира. </a:t>
          </a:r>
        </a:p>
      </dgm:t>
    </dgm:pt>
    <dgm:pt modelId="{F7DB6694-EDCC-471F-9FCE-30CA7324CFC9}" type="parTrans" cxnId="{05B23130-C9B2-45FA-9278-A49A24A6C36D}">
      <dgm:prSet/>
      <dgm:spPr/>
      <dgm:t>
        <a:bodyPr/>
        <a:lstStyle/>
        <a:p>
          <a:endParaRPr lang="ru-RU"/>
        </a:p>
      </dgm:t>
    </dgm:pt>
    <dgm:pt modelId="{1FA75623-DB59-484F-BDEB-75299DDB90D1}" type="sibTrans" cxnId="{05B23130-C9B2-45FA-9278-A49A24A6C36D}">
      <dgm:prSet/>
      <dgm:spPr/>
      <dgm:t>
        <a:bodyPr/>
        <a:lstStyle/>
        <a:p>
          <a:endParaRPr lang="ru-RU"/>
        </a:p>
      </dgm:t>
    </dgm:pt>
    <dgm:pt modelId="{4443249D-8E41-4A6C-87D4-994BF615475E}">
      <dgm:prSet custT="1"/>
      <dgm:spPr/>
      <dgm:t>
        <a:bodyPr/>
        <a:lstStyle/>
        <a:p>
          <a:r>
            <a:rPr lang="ru-RU" sz="2000" dirty="0"/>
            <a:t>Также широко распространена устойчивость к препаратам первой линии для лечения инфекций, вызываемых </a:t>
          </a:r>
          <a:r>
            <a:rPr lang="ru-RU" sz="2000" b="1" dirty="0" err="1">
              <a:solidFill>
                <a:srgbClr val="FF0000"/>
              </a:solidFill>
            </a:rPr>
            <a:t>Staphlylococcus</a:t>
          </a:r>
          <a:r>
            <a:rPr lang="ru-RU" sz="2000" b="1" dirty="0">
              <a:solidFill>
                <a:srgbClr val="FF0000"/>
              </a:solidFill>
            </a:rPr>
            <a:t> </a:t>
          </a:r>
          <a:r>
            <a:rPr lang="ru-RU" sz="2000" b="1" dirty="0" err="1">
              <a:solidFill>
                <a:srgbClr val="FF0000"/>
              </a:solidFill>
            </a:rPr>
            <a:t>aureus</a:t>
          </a:r>
          <a:r>
            <a:rPr lang="ru-RU" sz="2000" b="1" dirty="0">
              <a:solidFill>
                <a:srgbClr val="FF0000"/>
              </a:solidFill>
            </a:rPr>
            <a:t>.</a:t>
          </a:r>
        </a:p>
      </dgm:t>
    </dgm:pt>
    <dgm:pt modelId="{DE0406C3-3286-46A0-AD09-FBC29856A48A}" type="parTrans" cxnId="{DDC0F04F-0A22-42AD-9EC1-A6D4480E986F}">
      <dgm:prSet/>
      <dgm:spPr/>
      <dgm:t>
        <a:bodyPr/>
        <a:lstStyle/>
        <a:p>
          <a:endParaRPr lang="ru-RU"/>
        </a:p>
      </dgm:t>
    </dgm:pt>
    <dgm:pt modelId="{D600CBA1-6B8A-4497-9437-14C58FB78B6C}" type="sibTrans" cxnId="{DDC0F04F-0A22-42AD-9EC1-A6D4480E986F}">
      <dgm:prSet/>
      <dgm:spPr/>
      <dgm:t>
        <a:bodyPr/>
        <a:lstStyle/>
        <a:p>
          <a:endParaRPr lang="ru-RU"/>
        </a:p>
      </dgm:t>
    </dgm:pt>
    <dgm:pt modelId="{841B2BC8-351C-41ED-9925-477C3110F4D2}" type="pres">
      <dgm:prSet presAssocID="{B5E060DE-4B72-49B8-91BC-77BA15EE333E}" presName="Name0" presStyleCnt="0">
        <dgm:presLayoutVars>
          <dgm:dir/>
          <dgm:animLvl val="lvl"/>
          <dgm:resizeHandles val="exact"/>
        </dgm:presLayoutVars>
      </dgm:prSet>
      <dgm:spPr/>
    </dgm:pt>
    <dgm:pt modelId="{7C25D5E6-9DF7-44E7-A917-11DE043BC79D}" type="pres">
      <dgm:prSet presAssocID="{4443249D-8E41-4A6C-87D4-994BF615475E}" presName="boxAndChildren" presStyleCnt="0"/>
      <dgm:spPr/>
    </dgm:pt>
    <dgm:pt modelId="{5527FCD0-8207-4D65-8CE3-4EE13BFBE2E0}" type="pres">
      <dgm:prSet presAssocID="{4443249D-8E41-4A6C-87D4-994BF615475E}" presName="parentTextBox" presStyleLbl="node1" presStyleIdx="0" presStyleCnt="4"/>
      <dgm:spPr/>
    </dgm:pt>
    <dgm:pt modelId="{109ED8D3-2D7F-43F4-B41A-C87C6CA5CD67}" type="pres">
      <dgm:prSet presAssocID="{1FA75623-DB59-484F-BDEB-75299DDB90D1}" presName="sp" presStyleCnt="0"/>
      <dgm:spPr/>
    </dgm:pt>
    <dgm:pt modelId="{FF526DF4-6B71-44A3-9329-F73E95D40FA1}" type="pres">
      <dgm:prSet presAssocID="{BA4B6B75-C46A-4AB7-8A5C-B372D9F4BFB0}" presName="arrowAndChildren" presStyleCnt="0"/>
      <dgm:spPr/>
    </dgm:pt>
    <dgm:pt modelId="{C68FE4CD-55D4-4010-9ED3-B5B82243E464}" type="pres">
      <dgm:prSet presAssocID="{BA4B6B75-C46A-4AB7-8A5C-B372D9F4BFB0}" presName="parentTextArrow" presStyleLbl="node1" presStyleIdx="1" presStyleCnt="4"/>
      <dgm:spPr/>
    </dgm:pt>
    <dgm:pt modelId="{8B595D24-D908-4C49-90CF-35E7D1033CBD}" type="pres">
      <dgm:prSet presAssocID="{2BDA9FD4-CF07-4D25-800F-836A45DC7956}" presName="sp" presStyleCnt="0"/>
      <dgm:spPr/>
    </dgm:pt>
    <dgm:pt modelId="{86BBBA68-8306-4D47-8E98-5C520659FA21}" type="pres">
      <dgm:prSet presAssocID="{F8704208-7ED0-4865-B712-757698AC098F}" presName="arrowAndChildren" presStyleCnt="0"/>
      <dgm:spPr/>
    </dgm:pt>
    <dgm:pt modelId="{F73F88BB-2B18-49B6-93F0-15ACDC3024EE}" type="pres">
      <dgm:prSet presAssocID="{F8704208-7ED0-4865-B712-757698AC098F}" presName="parentTextArrow" presStyleLbl="node1" presStyleIdx="2" presStyleCnt="4"/>
      <dgm:spPr/>
    </dgm:pt>
    <dgm:pt modelId="{0EFD9FAC-5F9A-43EC-B472-5F09FEFC9A55}" type="pres">
      <dgm:prSet presAssocID="{7C277F4C-9C99-4A15-9E01-A9582BE4EC91}" presName="sp" presStyleCnt="0"/>
      <dgm:spPr/>
    </dgm:pt>
    <dgm:pt modelId="{ABD2CE68-372A-4441-9CBE-55D10D7B5EC2}" type="pres">
      <dgm:prSet presAssocID="{FB3C9939-AA51-4A80-BF2E-FCB534128874}" presName="arrowAndChildren" presStyleCnt="0"/>
      <dgm:spPr/>
    </dgm:pt>
    <dgm:pt modelId="{E638F005-AD55-4E66-8EA0-160B32B13E83}" type="pres">
      <dgm:prSet presAssocID="{FB3C9939-AA51-4A80-BF2E-FCB534128874}" presName="parentTextArrow" presStyleLbl="node1" presStyleIdx="3" presStyleCnt="4"/>
      <dgm:spPr/>
    </dgm:pt>
  </dgm:ptLst>
  <dgm:cxnLst>
    <dgm:cxn modelId="{18063712-2B7C-4D72-BD66-F9D4532654CF}" type="presOf" srcId="{BA4B6B75-C46A-4AB7-8A5C-B372D9F4BFB0}" destId="{C68FE4CD-55D4-4010-9ED3-B5B82243E464}" srcOrd="0" destOrd="0" presId="urn:microsoft.com/office/officeart/2005/8/layout/process4"/>
    <dgm:cxn modelId="{67D92618-496E-4A3E-BD60-1185BBE8414D}" srcId="{B5E060DE-4B72-49B8-91BC-77BA15EE333E}" destId="{F8704208-7ED0-4865-B712-757698AC098F}" srcOrd="1" destOrd="0" parTransId="{3AA9D74C-83A8-4EC8-9186-484BBBD4348E}" sibTransId="{2BDA9FD4-CF07-4D25-800F-836A45DC7956}"/>
    <dgm:cxn modelId="{05B23130-C9B2-45FA-9278-A49A24A6C36D}" srcId="{B5E060DE-4B72-49B8-91BC-77BA15EE333E}" destId="{BA4B6B75-C46A-4AB7-8A5C-B372D9F4BFB0}" srcOrd="2" destOrd="0" parTransId="{F7DB6694-EDCC-471F-9FCE-30CA7324CFC9}" sibTransId="{1FA75623-DB59-484F-BDEB-75299DDB90D1}"/>
    <dgm:cxn modelId="{FD76D364-CDF8-4C5D-8351-45E8BA0624E4}" srcId="{B5E060DE-4B72-49B8-91BC-77BA15EE333E}" destId="{FB3C9939-AA51-4A80-BF2E-FCB534128874}" srcOrd="0" destOrd="0" parTransId="{757B1717-62AE-40B1-8923-F8ACC3D70436}" sibTransId="{7C277F4C-9C99-4A15-9E01-A9582BE4EC91}"/>
    <dgm:cxn modelId="{DDC0F04F-0A22-42AD-9EC1-A6D4480E986F}" srcId="{B5E060DE-4B72-49B8-91BC-77BA15EE333E}" destId="{4443249D-8E41-4A6C-87D4-994BF615475E}" srcOrd="3" destOrd="0" parTransId="{DE0406C3-3286-46A0-AD09-FBC29856A48A}" sibTransId="{D600CBA1-6B8A-4497-9437-14C58FB78B6C}"/>
    <dgm:cxn modelId="{63F8159D-57DA-4259-B86A-D199A9CD3760}" type="presOf" srcId="{B5E060DE-4B72-49B8-91BC-77BA15EE333E}" destId="{841B2BC8-351C-41ED-9925-477C3110F4D2}" srcOrd="0" destOrd="0" presId="urn:microsoft.com/office/officeart/2005/8/layout/process4"/>
    <dgm:cxn modelId="{D5A3CDBC-38D9-4B80-B549-754EE84AD598}" type="presOf" srcId="{FB3C9939-AA51-4A80-BF2E-FCB534128874}" destId="{E638F005-AD55-4E66-8EA0-160B32B13E83}" srcOrd="0" destOrd="0" presId="urn:microsoft.com/office/officeart/2005/8/layout/process4"/>
    <dgm:cxn modelId="{21E572C7-CB22-4457-AEDB-05E0A71167CD}" type="presOf" srcId="{4443249D-8E41-4A6C-87D4-994BF615475E}" destId="{5527FCD0-8207-4D65-8CE3-4EE13BFBE2E0}" srcOrd="0" destOrd="0" presId="urn:microsoft.com/office/officeart/2005/8/layout/process4"/>
    <dgm:cxn modelId="{75ADFFD5-CAD2-46E1-B2A2-63B5CF82F1F6}" type="presOf" srcId="{F8704208-7ED0-4865-B712-757698AC098F}" destId="{F73F88BB-2B18-49B6-93F0-15ACDC3024EE}" srcOrd="0" destOrd="0" presId="urn:microsoft.com/office/officeart/2005/8/layout/process4"/>
    <dgm:cxn modelId="{4EE21AE3-90F6-49F2-93F0-19EB55263632}" type="presParOf" srcId="{841B2BC8-351C-41ED-9925-477C3110F4D2}" destId="{7C25D5E6-9DF7-44E7-A917-11DE043BC79D}" srcOrd="0" destOrd="0" presId="urn:microsoft.com/office/officeart/2005/8/layout/process4"/>
    <dgm:cxn modelId="{D407F6A7-79D8-45D7-81BB-E9533E30490B}" type="presParOf" srcId="{7C25D5E6-9DF7-44E7-A917-11DE043BC79D}" destId="{5527FCD0-8207-4D65-8CE3-4EE13BFBE2E0}" srcOrd="0" destOrd="0" presId="urn:microsoft.com/office/officeart/2005/8/layout/process4"/>
    <dgm:cxn modelId="{DFD544FC-D3A3-41D1-90A9-F435CAB54BD7}" type="presParOf" srcId="{841B2BC8-351C-41ED-9925-477C3110F4D2}" destId="{109ED8D3-2D7F-43F4-B41A-C87C6CA5CD67}" srcOrd="1" destOrd="0" presId="urn:microsoft.com/office/officeart/2005/8/layout/process4"/>
    <dgm:cxn modelId="{C39A2365-1558-468C-8DF3-5E0E1370E901}" type="presParOf" srcId="{841B2BC8-351C-41ED-9925-477C3110F4D2}" destId="{FF526DF4-6B71-44A3-9329-F73E95D40FA1}" srcOrd="2" destOrd="0" presId="urn:microsoft.com/office/officeart/2005/8/layout/process4"/>
    <dgm:cxn modelId="{C0E38875-46E2-489D-A207-226402F6DDCD}" type="presParOf" srcId="{FF526DF4-6B71-44A3-9329-F73E95D40FA1}" destId="{C68FE4CD-55D4-4010-9ED3-B5B82243E464}" srcOrd="0" destOrd="0" presId="urn:microsoft.com/office/officeart/2005/8/layout/process4"/>
    <dgm:cxn modelId="{A012A4A2-A8AC-404B-8052-C8135F65DB87}" type="presParOf" srcId="{841B2BC8-351C-41ED-9925-477C3110F4D2}" destId="{8B595D24-D908-4C49-90CF-35E7D1033CBD}" srcOrd="3" destOrd="0" presId="urn:microsoft.com/office/officeart/2005/8/layout/process4"/>
    <dgm:cxn modelId="{21EEC9D5-C6C8-4835-937D-32305C4718E5}" type="presParOf" srcId="{841B2BC8-351C-41ED-9925-477C3110F4D2}" destId="{86BBBA68-8306-4D47-8E98-5C520659FA21}" srcOrd="4" destOrd="0" presId="urn:microsoft.com/office/officeart/2005/8/layout/process4"/>
    <dgm:cxn modelId="{4711D8AE-DBF9-4181-827F-07B923083E1D}" type="presParOf" srcId="{86BBBA68-8306-4D47-8E98-5C520659FA21}" destId="{F73F88BB-2B18-49B6-93F0-15ACDC3024EE}" srcOrd="0" destOrd="0" presId="urn:microsoft.com/office/officeart/2005/8/layout/process4"/>
    <dgm:cxn modelId="{2280BD20-4D16-4002-8AE1-D06E8D35B068}" type="presParOf" srcId="{841B2BC8-351C-41ED-9925-477C3110F4D2}" destId="{0EFD9FAC-5F9A-43EC-B472-5F09FEFC9A55}" srcOrd="5" destOrd="0" presId="urn:microsoft.com/office/officeart/2005/8/layout/process4"/>
    <dgm:cxn modelId="{DBC57E9C-F409-448F-9F01-02EC1A6E28F1}" type="presParOf" srcId="{841B2BC8-351C-41ED-9925-477C3110F4D2}" destId="{ABD2CE68-372A-4441-9CBE-55D10D7B5EC2}" srcOrd="6" destOrd="0" presId="urn:microsoft.com/office/officeart/2005/8/layout/process4"/>
    <dgm:cxn modelId="{6D2043CB-0189-4F0D-A99B-F545536F4CAF}" type="presParOf" srcId="{ABD2CE68-372A-4441-9CBE-55D10D7B5EC2}" destId="{E638F005-AD55-4E66-8EA0-160B32B13E8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4CC1B3-BD48-46CB-9A27-38C0E41EF657}" type="doc">
      <dgm:prSet loTypeId="urn:microsoft.com/office/officeart/2005/8/layout/target3" loCatId="relationship" qsTypeId="urn:microsoft.com/office/officeart/2005/8/quickstyle/3d4" qsCatId="3D" csTypeId="urn:microsoft.com/office/officeart/2005/8/colors/accent0_3" csCatId="mainScheme" phldr="1"/>
      <dgm:spPr/>
      <dgm:t>
        <a:bodyPr/>
        <a:lstStyle/>
        <a:p>
          <a:endParaRPr lang="ru-RU"/>
        </a:p>
      </dgm:t>
    </dgm:pt>
    <dgm:pt modelId="{96EB5D0A-012E-4687-BC04-DCD4FA20F5F5}">
      <dgm:prSet/>
      <dgm:spPr/>
      <dgm:t>
        <a:bodyPr/>
        <a:lstStyle/>
        <a:p>
          <a:pPr rtl="0"/>
          <a:r>
            <a:rPr lang="ru-RU" b="1" dirty="0"/>
            <a:t>Наблюдение</a:t>
          </a:r>
          <a:r>
            <a:rPr lang="ru-RU" dirty="0"/>
            <a:t> за АМР и надзор за использованием противомикробных препаратов.</a:t>
          </a:r>
        </a:p>
      </dgm:t>
    </dgm:pt>
    <dgm:pt modelId="{99C73FCD-7CA1-4087-997E-706EB23C0BBB}" type="parTrans" cxnId="{777F6782-AB9D-4E65-BD1C-7C98619AF73C}">
      <dgm:prSet/>
      <dgm:spPr/>
      <dgm:t>
        <a:bodyPr/>
        <a:lstStyle/>
        <a:p>
          <a:endParaRPr lang="ru-RU"/>
        </a:p>
      </dgm:t>
    </dgm:pt>
    <dgm:pt modelId="{F93F71BF-DBE8-4BF9-80B5-568B0E004626}" type="sibTrans" cxnId="{777F6782-AB9D-4E65-BD1C-7C98619AF73C}">
      <dgm:prSet/>
      <dgm:spPr/>
      <dgm:t>
        <a:bodyPr/>
        <a:lstStyle/>
        <a:p>
          <a:endParaRPr lang="ru-RU"/>
        </a:p>
      </dgm:t>
    </dgm:pt>
    <dgm:pt modelId="{DB735C4F-80E7-45FB-A368-040021FFB5B0}">
      <dgm:prSet/>
      <dgm:spPr/>
      <dgm:t>
        <a:bodyPr/>
        <a:lstStyle/>
        <a:p>
          <a:pPr rtl="0"/>
          <a:r>
            <a:rPr lang="ru-RU" b="1" dirty="0"/>
            <a:t>Рациональное использование </a:t>
          </a:r>
          <a:r>
            <a:rPr lang="ru-RU" dirty="0"/>
            <a:t>противомикробных препаратов и регулирование их применения. </a:t>
          </a:r>
        </a:p>
      </dgm:t>
    </dgm:pt>
    <dgm:pt modelId="{F3996067-815A-4DAF-B7B1-9082B80AE8D9}" type="parTrans" cxnId="{FDB003D8-735C-477B-B7AA-108F6DF1E47A}">
      <dgm:prSet/>
      <dgm:spPr/>
      <dgm:t>
        <a:bodyPr/>
        <a:lstStyle/>
        <a:p>
          <a:endParaRPr lang="ru-RU"/>
        </a:p>
      </dgm:t>
    </dgm:pt>
    <dgm:pt modelId="{7EDF578A-97C5-493E-A919-3A115ED7254C}" type="sibTrans" cxnId="{FDB003D8-735C-477B-B7AA-108F6DF1E47A}">
      <dgm:prSet/>
      <dgm:spPr/>
      <dgm:t>
        <a:bodyPr/>
        <a:lstStyle/>
        <a:p>
          <a:endParaRPr lang="ru-RU"/>
        </a:p>
      </dgm:t>
    </dgm:pt>
    <dgm:pt modelId="{D781B1B7-2A22-4AA0-8858-FE2AB1E287CE}">
      <dgm:prSet/>
      <dgm:spPr/>
      <dgm:t>
        <a:bodyPr/>
        <a:lstStyle/>
        <a:p>
          <a:pPr rtl="0"/>
          <a:r>
            <a:rPr lang="ru-RU" dirty="0"/>
            <a:t>Использование противомикробных препаратов в </a:t>
          </a:r>
          <a:r>
            <a:rPr lang="ru-RU" b="1" dirty="0"/>
            <a:t>животноводстве</a:t>
          </a:r>
          <a:r>
            <a:rPr lang="ru-RU" dirty="0"/>
            <a:t>. </a:t>
          </a:r>
        </a:p>
      </dgm:t>
    </dgm:pt>
    <dgm:pt modelId="{5AD0F0BB-EDEE-4002-8E46-DCF6F066E060}" type="parTrans" cxnId="{3AB4B870-E2FB-4481-A1F8-ACFD344C50B1}">
      <dgm:prSet/>
      <dgm:spPr/>
      <dgm:t>
        <a:bodyPr/>
        <a:lstStyle/>
        <a:p>
          <a:endParaRPr lang="ru-RU"/>
        </a:p>
      </dgm:t>
    </dgm:pt>
    <dgm:pt modelId="{2C98C171-DABD-4912-9A70-13E89E885937}" type="sibTrans" cxnId="{3AB4B870-E2FB-4481-A1F8-ACFD344C50B1}">
      <dgm:prSet/>
      <dgm:spPr/>
      <dgm:t>
        <a:bodyPr/>
        <a:lstStyle/>
        <a:p>
          <a:endParaRPr lang="ru-RU"/>
        </a:p>
      </dgm:t>
    </dgm:pt>
    <dgm:pt modelId="{46C17C96-F41C-4A7E-B162-D68D1974D069}">
      <dgm:prSet/>
      <dgm:spPr/>
      <dgm:t>
        <a:bodyPr/>
        <a:lstStyle/>
        <a:p>
          <a:pPr rtl="0"/>
          <a:r>
            <a:rPr lang="ru-RU" b="1" dirty="0"/>
            <a:t>Профилактика и контроль </a:t>
          </a:r>
          <a:r>
            <a:rPr lang="ru-RU" dirty="0"/>
            <a:t>инфекций. </a:t>
          </a:r>
        </a:p>
      </dgm:t>
    </dgm:pt>
    <dgm:pt modelId="{2DEE47A3-2786-4CD8-A41D-324FC3B7FBDA}" type="parTrans" cxnId="{139A42E1-F573-4922-BCC4-C195E4CDE034}">
      <dgm:prSet/>
      <dgm:spPr/>
      <dgm:t>
        <a:bodyPr/>
        <a:lstStyle/>
        <a:p>
          <a:endParaRPr lang="ru-RU"/>
        </a:p>
      </dgm:t>
    </dgm:pt>
    <dgm:pt modelId="{6F0D92D6-CEA3-4B5C-AA0A-A23EACDF9327}" type="sibTrans" cxnId="{139A42E1-F573-4922-BCC4-C195E4CDE034}">
      <dgm:prSet/>
      <dgm:spPr/>
      <dgm:t>
        <a:bodyPr/>
        <a:lstStyle/>
        <a:p>
          <a:endParaRPr lang="ru-RU"/>
        </a:p>
      </dgm:t>
    </dgm:pt>
    <dgm:pt modelId="{EDEF4513-8703-4C07-B766-C287D3E633ED}">
      <dgm:prSet/>
      <dgm:spPr/>
      <dgm:t>
        <a:bodyPr/>
        <a:lstStyle/>
        <a:p>
          <a:pPr rtl="0"/>
          <a:r>
            <a:rPr lang="ru-RU" dirty="0"/>
            <a:t>Содействие </a:t>
          </a:r>
          <a:r>
            <a:rPr lang="ru-RU" b="1" dirty="0"/>
            <a:t>инновациям</a:t>
          </a:r>
          <a:r>
            <a:rPr lang="ru-RU" dirty="0"/>
            <a:t>. </a:t>
          </a:r>
        </a:p>
      </dgm:t>
    </dgm:pt>
    <dgm:pt modelId="{BABDA23D-57AF-4C73-AA3B-857C5AF86A45}" type="parTrans" cxnId="{0D5E323A-C036-4BD3-8DC1-748A3EEA1C5C}">
      <dgm:prSet/>
      <dgm:spPr/>
      <dgm:t>
        <a:bodyPr/>
        <a:lstStyle/>
        <a:p>
          <a:endParaRPr lang="ru-RU"/>
        </a:p>
      </dgm:t>
    </dgm:pt>
    <dgm:pt modelId="{1D107AC8-4A8C-48BA-8AA3-EF54B7CA37FE}" type="sibTrans" cxnId="{0D5E323A-C036-4BD3-8DC1-748A3EEA1C5C}">
      <dgm:prSet/>
      <dgm:spPr/>
      <dgm:t>
        <a:bodyPr/>
        <a:lstStyle/>
        <a:p>
          <a:endParaRPr lang="ru-RU"/>
        </a:p>
      </dgm:t>
    </dgm:pt>
    <dgm:pt modelId="{B2FEE05C-C9F4-4B25-A047-88E970196CF5}" type="pres">
      <dgm:prSet presAssocID="{194CC1B3-BD48-46CB-9A27-38C0E41EF657}" presName="Name0" presStyleCnt="0">
        <dgm:presLayoutVars>
          <dgm:chMax val="7"/>
          <dgm:dir/>
          <dgm:animLvl val="lvl"/>
          <dgm:resizeHandles val="exact"/>
        </dgm:presLayoutVars>
      </dgm:prSet>
      <dgm:spPr/>
    </dgm:pt>
    <dgm:pt modelId="{051556BB-F0CE-409B-8CE9-AE207A88825B}" type="pres">
      <dgm:prSet presAssocID="{96EB5D0A-012E-4687-BC04-DCD4FA20F5F5}" presName="circle1" presStyleLbl="node1" presStyleIdx="0" presStyleCnt="5"/>
      <dgm:spPr/>
    </dgm:pt>
    <dgm:pt modelId="{08F408C5-89A1-4DAF-89CA-B2206955C1A2}" type="pres">
      <dgm:prSet presAssocID="{96EB5D0A-012E-4687-BC04-DCD4FA20F5F5}" presName="space" presStyleCnt="0"/>
      <dgm:spPr/>
    </dgm:pt>
    <dgm:pt modelId="{23EEEEED-26F8-47B3-B319-46326F525EEE}" type="pres">
      <dgm:prSet presAssocID="{96EB5D0A-012E-4687-BC04-DCD4FA20F5F5}" presName="rect1" presStyleLbl="alignAcc1" presStyleIdx="0" presStyleCnt="5"/>
      <dgm:spPr/>
    </dgm:pt>
    <dgm:pt modelId="{0E9D7E92-2D1C-4BE3-B9DF-94D05730DB3F}" type="pres">
      <dgm:prSet presAssocID="{DB735C4F-80E7-45FB-A368-040021FFB5B0}" presName="vertSpace2" presStyleLbl="node1" presStyleIdx="0" presStyleCnt="5"/>
      <dgm:spPr/>
    </dgm:pt>
    <dgm:pt modelId="{FE8F89D6-2182-4135-B3BE-E06E80B371FC}" type="pres">
      <dgm:prSet presAssocID="{DB735C4F-80E7-45FB-A368-040021FFB5B0}" presName="circle2" presStyleLbl="node1" presStyleIdx="1" presStyleCnt="5"/>
      <dgm:spPr/>
    </dgm:pt>
    <dgm:pt modelId="{B0DE8C51-51C9-4CD0-B514-C97494D4F8C6}" type="pres">
      <dgm:prSet presAssocID="{DB735C4F-80E7-45FB-A368-040021FFB5B0}" presName="rect2" presStyleLbl="alignAcc1" presStyleIdx="1" presStyleCnt="5"/>
      <dgm:spPr/>
    </dgm:pt>
    <dgm:pt modelId="{0E23F7D9-082D-431C-8DDA-B71BC712EA82}" type="pres">
      <dgm:prSet presAssocID="{D781B1B7-2A22-4AA0-8858-FE2AB1E287CE}" presName="vertSpace3" presStyleLbl="node1" presStyleIdx="1" presStyleCnt="5"/>
      <dgm:spPr/>
    </dgm:pt>
    <dgm:pt modelId="{FA384EBD-4C22-4B17-B256-B0B9DD0C0B06}" type="pres">
      <dgm:prSet presAssocID="{D781B1B7-2A22-4AA0-8858-FE2AB1E287CE}" presName="circle3" presStyleLbl="node1" presStyleIdx="2" presStyleCnt="5"/>
      <dgm:spPr/>
    </dgm:pt>
    <dgm:pt modelId="{22773772-B256-46F5-BCF0-D18385C472F4}" type="pres">
      <dgm:prSet presAssocID="{D781B1B7-2A22-4AA0-8858-FE2AB1E287CE}" presName="rect3" presStyleLbl="alignAcc1" presStyleIdx="2" presStyleCnt="5"/>
      <dgm:spPr/>
    </dgm:pt>
    <dgm:pt modelId="{53DEABA0-46CD-46E3-AD28-CB58E358D673}" type="pres">
      <dgm:prSet presAssocID="{46C17C96-F41C-4A7E-B162-D68D1974D069}" presName="vertSpace4" presStyleLbl="node1" presStyleIdx="2" presStyleCnt="5"/>
      <dgm:spPr/>
    </dgm:pt>
    <dgm:pt modelId="{CB6C3FE5-0DB9-49F5-A5C8-B31A40F38837}" type="pres">
      <dgm:prSet presAssocID="{46C17C96-F41C-4A7E-B162-D68D1974D069}" presName="circle4" presStyleLbl="node1" presStyleIdx="3" presStyleCnt="5"/>
      <dgm:spPr/>
    </dgm:pt>
    <dgm:pt modelId="{070628FE-9039-45C5-9B86-96393EB1533F}" type="pres">
      <dgm:prSet presAssocID="{46C17C96-F41C-4A7E-B162-D68D1974D069}" presName="rect4" presStyleLbl="alignAcc1" presStyleIdx="3" presStyleCnt="5" custLinFactNeighborX="345" custLinFactNeighborY="479"/>
      <dgm:spPr/>
    </dgm:pt>
    <dgm:pt modelId="{71AC9126-646A-4299-8EFF-CEA7B28675D7}" type="pres">
      <dgm:prSet presAssocID="{EDEF4513-8703-4C07-B766-C287D3E633ED}" presName="vertSpace5" presStyleLbl="node1" presStyleIdx="3" presStyleCnt="5"/>
      <dgm:spPr/>
    </dgm:pt>
    <dgm:pt modelId="{397E58EB-96BA-4884-8D05-DC494A289883}" type="pres">
      <dgm:prSet presAssocID="{EDEF4513-8703-4C07-B766-C287D3E633ED}" presName="circle5" presStyleLbl="node1" presStyleIdx="4" presStyleCnt="5"/>
      <dgm:spPr/>
    </dgm:pt>
    <dgm:pt modelId="{19CC270D-A8D6-4C4B-B252-B43D563274D2}" type="pres">
      <dgm:prSet presAssocID="{EDEF4513-8703-4C07-B766-C287D3E633ED}" presName="rect5" presStyleLbl="alignAcc1" presStyleIdx="4" presStyleCnt="5"/>
      <dgm:spPr/>
    </dgm:pt>
    <dgm:pt modelId="{9EFC83C6-F9EA-4C63-A42A-0BADB457575D}" type="pres">
      <dgm:prSet presAssocID="{96EB5D0A-012E-4687-BC04-DCD4FA20F5F5}" presName="rect1ParTxNoCh" presStyleLbl="alignAcc1" presStyleIdx="4" presStyleCnt="5">
        <dgm:presLayoutVars>
          <dgm:chMax val="1"/>
          <dgm:bulletEnabled val="1"/>
        </dgm:presLayoutVars>
      </dgm:prSet>
      <dgm:spPr/>
    </dgm:pt>
    <dgm:pt modelId="{D7049ECB-32A1-4FC6-9242-083CADFB2B22}" type="pres">
      <dgm:prSet presAssocID="{DB735C4F-80E7-45FB-A368-040021FFB5B0}" presName="rect2ParTxNoCh" presStyleLbl="alignAcc1" presStyleIdx="4" presStyleCnt="5">
        <dgm:presLayoutVars>
          <dgm:chMax val="1"/>
          <dgm:bulletEnabled val="1"/>
        </dgm:presLayoutVars>
      </dgm:prSet>
      <dgm:spPr/>
    </dgm:pt>
    <dgm:pt modelId="{3FC02260-1D73-4B4C-88CC-77CAC154B4DC}" type="pres">
      <dgm:prSet presAssocID="{D781B1B7-2A22-4AA0-8858-FE2AB1E287CE}" presName="rect3ParTxNoCh" presStyleLbl="alignAcc1" presStyleIdx="4" presStyleCnt="5">
        <dgm:presLayoutVars>
          <dgm:chMax val="1"/>
          <dgm:bulletEnabled val="1"/>
        </dgm:presLayoutVars>
      </dgm:prSet>
      <dgm:spPr/>
    </dgm:pt>
    <dgm:pt modelId="{53F56FD8-A010-4654-A224-2209DA7FE63F}" type="pres">
      <dgm:prSet presAssocID="{46C17C96-F41C-4A7E-B162-D68D1974D069}" presName="rect4ParTxNoCh" presStyleLbl="alignAcc1" presStyleIdx="4" presStyleCnt="5">
        <dgm:presLayoutVars>
          <dgm:chMax val="1"/>
          <dgm:bulletEnabled val="1"/>
        </dgm:presLayoutVars>
      </dgm:prSet>
      <dgm:spPr/>
    </dgm:pt>
    <dgm:pt modelId="{E9A06EA9-2C6E-4A2D-986C-28BDE1403D2C}" type="pres">
      <dgm:prSet presAssocID="{EDEF4513-8703-4C07-B766-C287D3E633ED}" presName="rect5ParTxNoCh" presStyleLbl="alignAcc1" presStyleIdx="4" presStyleCnt="5">
        <dgm:presLayoutVars>
          <dgm:chMax val="1"/>
          <dgm:bulletEnabled val="1"/>
        </dgm:presLayoutVars>
      </dgm:prSet>
      <dgm:spPr/>
    </dgm:pt>
  </dgm:ptLst>
  <dgm:cxnLst>
    <dgm:cxn modelId="{94574905-8A45-4F16-840B-2F6F1C30DF84}" type="presOf" srcId="{96EB5D0A-012E-4687-BC04-DCD4FA20F5F5}" destId="{9EFC83C6-F9EA-4C63-A42A-0BADB457575D}" srcOrd="1" destOrd="0" presId="urn:microsoft.com/office/officeart/2005/8/layout/target3"/>
    <dgm:cxn modelId="{CB815219-2BF1-4201-B5FA-F7DA6CAC0454}" type="presOf" srcId="{194CC1B3-BD48-46CB-9A27-38C0E41EF657}" destId="{B2FEE05C-C9F4-4B25-A047-88E970196CF5}" srcOrd="0" destOrd="0" presId="urn:microsoft.com/office/officeart/2005/8/layout/target3"/>
    <dgm:cxn modelId="{2597D22C-ABEA-4266-99C0-EEC9DC1DBE37}" type="presOf" srcId="{46C17C96-F41C-4A7E-B162-D68D1974D069}" destId="{070628FE-9039-45C5-9B86-96393EB1533F}" srcOrd="0" destOrd="0" presId="urn:microsoft.com/office/officeart/2005/8/layout/target3"/>
    <dgm:cxn modelId="{0D5E323A-C036-4BD3-8DC1-748A3EEA1C5C}" srcId="{194CC1B3-BD48-46CB-9A27-38C0E41EF657}" destId="{EDEF4513-8703-4C07-B766-C287D3E633ED}" srcOrd="4" destOrd="0" parTransId="{BABDA23D-57AF-4C73-AA3B-857C5AF86A45}" sibTransId="{1D107AC8-4A8C-48BA-8AA3-EF54B7CA37FE}"/>
    <dgm:cxn modelId="{A8EC7C3F-2A08-45B8-8689-E642F36B3655}" type="presOf" srcId="{EDEF4513-8703-4C07-B766-C287D3E633ED}" destId="{E9A06EA9-2C6E-4A2D-986C-28BDE1403D2C}" srcOrd="1" destOrd="0" presId="urn:microsoft.com/office/officeart/2005/8/layout/target3"/>
    <dgm:cxn modelId="{FFD22E5C-AD7D-45F4-B2EF-600D0F6B9DB1}" type="presOf" srcId="{46C17C96-F41C-4A7E-B162-D68D1974D069}" destId="{53F56FD8-A010-4654-A224-2209DA7FE63F}" srcOrd="1" destOrd="0" presId="urn:microsoft.com/office/officeart/2005/8/layout/target3"/>
    <dgm:cxn modelId="{1598CF62-A26B-4C04-85E2-51991C9BA099}" type="presOf" srcId="{DB735C4F-80E7-45FB-A368-040021FFB5B0}" destId="{B0DE8C51-51C9-4CD0-B514-C97494D4F8C6}" srcOrd="0" destOrd="0" presId="urn:microsoft.com/office/officeart/2005/8/layout/target3"/>
    <dgm:cxn modelId="{3AB4B870-E2FB-4481-A1F8-ACFD344C50B1}" srcId="{194CC1B3-BD48-46CB-9A27-38C0E41EF657}" destId="{D781B1B7-2A22-4AA0-8858-FE2AB1E287CE}" srcOrd="2" destOrd="0" parTransId="{5AD0F0BB-EDEE-4002-8E46-DCF6F066E060}" sibTransId="{2C98C171-DABD-4912-9A70-13E89E885937}"/>
    <dgm:cxn modelId="{B152D77A-8EA5-4BB1-A2C3-A0088D0BCF7C}" type="presOf" srcId="{96EB5D0A-012E-4687-BC04-DCD4FA20F5F5}" destId="{23EEEEED-26F8-47B3-B319-46326F525EEE}" srcOrd="0" destOrd="0" presId="urn:microsoft.com/office/officeart/2005/8/layout/target3"/>
    <dgm:cxn modelId="{777F6782-AB9D-4E65-BD1C-7C98619AF73C}" srcId="{194CC1B3-BD48-46CB-9A27-38C0E41EF657}" destId="{96EB5D0A-012E-4687-BC04-DCD4FA20F5F5}" srcOrd="0" destOrd="0" parTransId="{99C73FCD-7CA1-4087-997E-706EB23C0BBB}" sibTransId="{F93F71BF-DBE8-4BF9-80B5-568B0E004626}"/>
    <dgm:cxn modelId="{58145F8C-5F61-4918-B2EB-B80001C0E414}" type="presOf" srcId="{D781B1B7-2A22-4AA0-8858-FE2AB1E287CE}" destId="{22773772-B256-46F5-BCF0-D18385C472F4}" srcOrd="0" destOrd="0" presId="urn:microsoft.com/office/officeart/2005/8/layout/target3"/>
    <dgm:cxn modelId="{933E3694-0C2D-431C-81AF-0A5C56EA45BF}" type="presOf" srcId="{DB735C4F-80E7-45FB-A368-040021FFB5B0}" destId="{D7049ECB-32A1-4FC6-9242-083CADFB2B22}" srcOrd="1" destOrd="0" presId="urn:microsoft.com/office/officeart/2005/8/layout/target3"/>
    <dgm:cxn modelId="{FD6F2495-1DAF-4AF2-B8A9-71F5AF5B2E3A}" type="presOf" srcId="{EDEF4513-8703-4C07-B766-C287D3E633ED}" destId="{19CC270D-A8D6-4C4B-B252-B43D563274D2}" srcOrd="0" destOrd="0" presId="urn:microsoft.com/office/officeart/2005/8/layout/target3"/>
    <dgm:cxn modelId="{E6EB56B7-CA81-42E3-81E8-ADE44AF1E0C0}" type="presOf" srcId="{D781B1B7-2A22-4AA0-8858-FE2AB1E287CE}" destId="{3FC02260-1D73-4B4C-88CC-77CAC154B4DC}" srcOrd="1" destOrd="0" presId="urn:microsoft.com/office/officeart/2005/8/layout/target3"/>
    <dgm:cxn modelId="{FDB003D8-735C-477B-B7AA-108F6DF1E47A}" srcId="{194CC1B3-BD48-46CB-9A27-38C0E41EF657}" destId="{DB735C4F-80E7-45FB-A368-040021FFB5B0}" srcOrd="1" destOrd="0" parTransId="{F3996067-815A-4DAF-B7B1-9082B80AE8D9}" sibTransId="{7EDF578A-97C5-493E-A919-3A115ED7254C}"/>
    <dgm:cxn modelId="{139A42E1-F573-4922-BCC4-C195E4CDE034}" srcId="{194CC1B3-BD48-46CB-9A27-38C0E41EF657}" destId="{46C17C96-F41C-4A7E-B162-D68D1974D069}" srcOrd="3" destOrd="0" parTransId="{2DEE47A3-2786-4CD8-A41D-324FC3B7FBDA}" sibTransId="{6F0D92D6-CEA3-4B5C-AA0A-A23EACDF9327}"/>
    <dgm:cxn modelId="{4AE9F1D1-B9C0-46A3-8572-907963B655E4}" type="presParOf" srcId="{B2FEE05C-C9F4-4B25-A047-88E970196CF5}" destId="{051556BB-F0CE-409B-8CE9-AE207A88825B}" srcOrd="0" destOrd="0" presId="urn:microsoft.com/office/officeart/2005/8/layout/target3"/>
    <dgm:cxn modelId="{5D1372BC-07A1-4F32-959D-4F9C11DD6C26}" type="presParOf" srcId="{B2FEE05C-C9F4-4B25-A047-88E970196CF5}" destId="{08F408C5-89A1-4DAF-89CA-B2206955C1A2}" srcOrd="1" destOrd="0" presId="urn:microsoft.com/office/officeart/2005/8/layout/target3"/>
    <dgm:cxn modelId="{D7E8919C-3E21-49CC-9688-B54A16B53B5A}" type="presParOf" srcId="{B2FEE05C-C9F4-4B25-A047-88E970196CF5}" destId="{23EEEEED-26F8-47B3-B319-46326F525EEE}" srcOrd="2" destOrd="0" presId="urn:microsoft.com/office/officeart/2005/8/layout/target3"/>
    <dgm:cxn modelId="{8C06556B-022C-4A51-BA0B-EF32A58A7C8B}" type="presParOf" srcId="{B2FEE05C-C9F4-4B25-A047-88E970196CF5}" destId="{0E9D7E92-2D1C-4BE3-B9DF-94D05730DB3F}" srcOrd="3" destOrd="0" presId="urn:microsoft.com/office/officeart/2005/8/layout/target3"/>
    <dgm:cxn modelId="{75484207-8E33-4729-A34A-4372A2D583CE}" type="presParOf" srcId="{B2FEE05C-C9F4-4B25-A047-88E970196CF5}" destId="{FE8F89D6-2182-4135-B3BE-E06E80B371FC}" srcOrd="4" destOrd="0" presId="urn:microsoft.com/office/officeart/2005/8/layout/target3"/>
    <dgm:cxn modelId="{FEBC2422-A972-4855-B5AC-B79FB393656C}" type="presParOf" srcId="{B2FEE05C-C9F4-4B25-A047-88E970196CF5}" destId="{B0DE8C51-51C9-4CD0-B514-C97494D4F8C6}" srcOrd="5" destOrd="0" presId="urn:microsoft.com/office/officeart/2005/8/layout/target3"/>
    <dgm:cxn modelId="{881E2D52-8C86-4583-8762-A4BC11F3C128}" type="presParOf" srcId="{B2FEE05C-C9F4-4B25-A047-88E970196CF5}" destId="{0E23F7D9-082D-431C-8DDA-B71BC712EA82}" srcOrd="6" destOrd="0" presId="urn:microsoft.com/office/officeart/2005/8/layout/target3"/>
    <dgm:cxn modelId="{49CC58D2-6FE4-4686-B44D-5D8F8C1CB996}" type="presParOf" srcId="{B2FEE05C-C9F4-4B25-A047-88E970196CF5}" destId="{FA384EBD-4C22-4B17-B256-B0B9DD0C0B06}" srcOrd="7" destOrd="0" presId="urn:microsoft.com/office/officeart/2005/8/layout/target3"/>
    <dgm:cxn modelId="{5817A28D-A02B-45ED-B462-50DF565D3609}" type="presParOf" srcId="{B2FEE05C-C9F4-4B25-A047-88E970196CF5}" destId="{22773772-B256-46F5-BCF0-D18385C472F4}" srcOrd="8" destOrd="0" presId="urn:microsoft.com/office/officeart/2005/8/layout/target3"/>
    <dgm:cxn modelId="{5EE9BC42-B88B-4762-9DF1-EC6141776910}" type="presParOf" srcId="{B2FEE05C-C9F4-4B25-A047-88E970196CF5}" destId="{53DEABA0-46CD-46E3-AD28-CB58E358D673}" srcOrd="9" destOrd="0" presId="urn:microsoft.com/office/officeart/2005/8/layout/target3"/>
    <dgm:cxn modelId="{2C8AA511-4F3D-40B1-BB0A-A1D0CE410B3D}" type="presParOf" srcId="{B2FEE05C-C9F4-4B25-A047-88E970196CF5}" destId="{CB6C3FE5-0DB9-49F5-A5C8-B31A40F38837}" srcOrd="10" destOrd="0" presId="urn:microsoft.com/office/officeart/2005/8/layout/target3"/>
    <dgm:cxn modelId="{543A6006-22CF-4B8C-9FBF-96D7F88DD96A}" type="presParOf" srcId="{B2FEE05C-C9F4-4B25-A047-88E970196CF5}" destId="{070628FE-9039-45C5-9B86-96393EB1533F}" srcOrd="11" destOrd="0" presId="urn:microsoft.com/office/officeart/2005/8/layout/target3"/>
    <dgm:cxn modelId="{2A14F26C-E612-4B7B-A6C7-2C14A89FD015}" type="presParOf" srcId="{B2FEE05C-C9F4-4B25-A047-88E970196CF5}" destId="{71AC9126-646A-4299-8EFF-CEA7B28675D7}" srcOrd="12" destOrd="0" presId="urn:microsoft.com/office/officeart/2005/8/layout/target3"/>
    <dgm:cxn modelId="{2937215A-C748-4B81-A252-A6FF4DC7BE28}" type="presParOf" srcId="{B2FEE05C-C9F4-4B25-A047-88E970196CF5}" destId="{397E58EB-96BA-4884-8D05-DC494A289883}" srcOrd="13" destOrd="0" presId="urn:microsoft.com/office/officeart/2005/8/layout/target3"/>
    <dgm:cxn modelId="{0F7E1B1B-5713-44E1-89EE-D97908DE9A4E}" type="presParOf" srcId="{B2FEE05C-C9F4-4B25-A047-88E970196CF5}" destId="{19CC270D-A8D6-4C4B-B252-B43D563274D2}" srcOrd="14" destOrd="0" presId="urn:microsoft.com/office/officeart/2005/8/layout/target3"/>
    <dgm:cxn modelId="{8C8161C5-088A-4B36-8039-F5E501F23E31}" type="presParOf" srcId="{B2FEE05C-C9F4-4B25-A047-88E970196CF5}" destId="{9EFC83C6-F9EA-4C63-A42A-0BADB457575D}" srcOrd="15" destOrd="0" presId="urn:microsoft.com/office/officeart/2005/8/layout/target3"/>
    <dgm:cxn modelId="{C54B1DB3-CC61-4EE7-BCDE-440077EA4374}" type="presParOf" srcId="{B2FEE05C-C9F4-4B25-A047-88E970196CF5}" destId="{D7049ECB-32A1-4FC6-9242-083CADFB2B22}" srcOrd="16" destOrd="0" presId="urn:microsoft.com/office/officeart/2005/8/layout/target3"/>
    <dgm:cxn modelId="{01410B10-901D-4B1C-AC33-58A5566242D3}" type="presParOf" srcId="{B2FEE05C-C9F4-4B25-A047-88E970196CF5}" destId="{3FC02260-1D73-4B4C-88CC-77CAC154B4DC}" srcOrd="17" destOrd="0" presId="urn:microsoft.com/office/officeart/2005/8/layout/target3"/>
    <dgm:cxn modelId="{A82EB7B7-7FBE-48CE-A85C-79A0577EA348}" type="presParOf" srcId="{B2FEE05C-C9F4-4B25-A047-88E970196CF5}" destId="{53F56FD8-A010-4654-A224-2209DA7FE63F}" srcOrd="18" destOrd="0" presId="urn:microsoft.com/office/officeart/2005/8/layout/target3"/>
    <dgm:cxn modelId="{D6283D49-A71D-4F2C-9064-D97FC8FBFB37}" type="presParOf" srcId="{B2FEE05C-C9F4-4B25-A047-88E970196CF5}" destId="{E9A06EA9-2C6E-4A2D-986C-28BDE1403D2C}"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B2A6C-186B-4EBB-9600-184D95A3A0B2}">
      <dsp:nvSpPr>
        <dsp:cNvPr id="0" name=""/>
        <dsp:cNvSpPr/>
      </dsp:nvSpPr>
      <dsp:spPr>
        <a:xfrm>
          <a:off x="0" y="0"/>
          <a:ext cx="5998266" cy="1360951"/>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Доклад ВОЗ 2014 году о глобальном эпидемиологическом обследовании в области устойчивости к противомикробным препаратам </a:t>
          </a:r>
        </a:p>
      </dsp:txBody>
      <dsp:txXfrm>
        <a:off x="39861" y="39861"/>
        <a:ext cx="4529693" cy="1281229"/>
      </dsp:txXfrm>
    </dsp:sp>
    <dsp:sp modelId="{24A21FF8-52AB-4DC7-9D4C-6E1B7385E425}">
      <dsp:nvSpPr>
        <dsp:cNvPr id="0" name=""/>
        <dsp:cNvSpPr/>
      </dsp:nvSpPr>
      <dsp:spPr>
        <a:xfrm>
          <a:off x="529258" y="1587776"/>
          <a:ext cx="5998266" cy="1360951"/>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Свидетельствует о том, что </a:t>
          </a:r>
          <a:r>
            <a:rPr lang="ru-RU" sz="1900" b="1" kern="1200" dirty="0">
              <a:solidFill>
                <a:srgbClr val="FF0000"/>
              </a:solidFill>
            </a:rPr>
            <a:t>устойчивость к антибиотикам</a:t>
          </a:r>
          <a:r>
            <a:rPr lang="ru-RU" sz="1900" kern="1200" dirty="0"/>
            <a:t> не является больше прогнозом на будущее; </a:t>
          </a:r>
          <a:r>
            <a:rPr lang="ru-RU" sz="1900" b="1" kern="1200" dirty="0">
              <a:solidFill>
                <a:srgbClr val="FF0000"/>
              </a:solidFill>
            </a:rPr>
            <a:t>она имеет место уже сейчас, во всем мире!</a:t>
          </a:r>
        </a:p>
      </dsp:txBody>
      <dsp:txXfrm>
        <a:off x="569119" y="1627637"/>
        <a:ext cx="4504667" cy="1281229"/>
      </dsp:txXfrm>
    </dsp:sp>
    <dsp:sp modelId="{01F4293A-855F-4185-959A-CF8F0E97FF02}">
      <dsp:nvSpPr>
        <dsp:cNvPr id="0" name=""/>
        <dsp:cNvSpPr/>
      </dsp:nvSpPr>
      <dsp:spPr>
        <a:xfrm>
          <a:off x="1058517" y="3175552"/>
          <a:ext cx="5998266" cy="1360951"/>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Без срочных координированных действий мир устремится к </a:t>
          </a:r>
          <a:r>
            <a:rPr lang="ru-RU" sz="1900" b="1" i="0" u="sng" kern="1200" dirty="0" err="1">
              <a:solidFill>
                <a:srgbClr val="FF0000"/>
              </a:solidFill>
            </a:rPr>
            <a:t>постантибиотиковой</a:t>
          </a:r>
          <a:r>
            <a:rPr lang="ru-RU" sz="1900" b="1" i="0" u="sng" kern="1200" dirty="0">
              <a:solidFill>
                <a:srgbClr val="FF0000"/>
              </a:solidFill>
            </a:rPr>
            <a:t> эре</a:t>
          </a:r>
          <a:r>
            <a:rPr lang="ru-RU" sz="1900" b="1" i="0" u="none" kern="1200" dirty="0">
              <a:solidFill>
                <a:srgbClr val="FF0000"/>
              </a:solidFill>
            </a:rPr>
            <a:t> </a:t>
          </a:r>
          <a:r>
            <a:rPr lang="ru-RU" sz="1900" u="none" kern="1200" dirty="0"/>
            <a:t>(Незначительная</a:t>
          </a:r>
          <a:r>
            <a:rPr lang="ru-RU" sz="1900" kern="1200" dirty="0"/>
            <a:t> </a:t>
          </a:r>
          <a:r>
            <a:rPr lang="ru-RU" sz="1900" kern="1200" dirty="0" err="1"/>
            <a:t>травма=смерть</a:t>
          </a:r>
          <a:r>
            <a:rPr lang="ru-RU" sz="1900" kern="1200" dirty="0"/>
            <a:t>).</a:t>
          </a:r>
        </a:p>
      </dsp:txBody>
      <dsp:txXfrm>
        <a:off x="1098378" y="3215413"/>
        <a:ext cx="4504667" cy="1281229"/>
      </dsp:txXfrm>
    </dsp:sp>
    <dsp:sp modelId="{60626A17-D09E-43FE-96DB-F2D17A3345E1}">
      <dsp:nvSpPr>
        <dsp:cNvPr id="0" name=""/>
        <dsp:cNvSpPr/>
      </dsp:nvSpPr>
      <dsp:spPr>
        <a:xfrm>
          <a:off x="5113648" y="1032054"/>
          <a:ext cx="884618" cy="884618"/>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a:p>
      </dsp:txBody>
      <dsp:txXfrm>
        <a:off x="5312687" y="1032054"/>
        <a:ext cx="486540" cy="665675"/>
      </dsp:txXfrm>
    </dsp:sp>
    <dsp:sp modelId="{DD091D93-5FBB-4FB0-905E-66181F5961F2}">
      <dsp:nvSpPr>
        <dsp:cNvPr id="0" name=""/>
        <dsp:cNvSpPr/>
      </dsp:nvSpPr>
      <dsp:spPr>
        <a:xfrm>
          <a:off x="5642906" y="2610758"/>
          <a:ext cx="884618" cy="884618"/>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a:p>
      </dsp:txBody>
      <dsp:txXfrm>
        <a:off x="5841945" y="2610758"/>
        <a:ext cx="486540" cy="665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7FCD0-8207-4D65-8CE3-4EE13BFBE2E0}">
      <dsp:nvSpPr>
        <dsp:cNvPr id="0" name=""/>
        <dsp:cNvSpPr/>
      </dsp:nvSpPr>
      <dsp:spPr>
        <a:xfrm>
          <a:off x="0" y="4193413"/>
          <a:ext cx="8712968" cy="91741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kern="1200" dirty="0"/>
            <a:t>Также широко распространена устойчивость к препаратам первой линии для лечения инфекций, вызываемых </a:t>
          </a:r>
          <a:r>
            <a:rPr lang="ru-RU" sz="2000" b="1" kern="1200" dirty="0" err="1">
              <a:solidFill>
                <a:srgbClr val="FF0000"/>
              </a:solidFill>
            </a:rPr>
            <a:t>Staphlylococcus</a:t>
          </a:r>
          <a:r>
            <a:rPr lang="ru-RU" sz="2000" b="1" kern="1200" dirty="0">
              <a:solidFill>
                <a:srgbClr val="FF0000"/>
              </a:solidFill>
            </a:rPr>
            <a:t> </a:t>
          </a:r>
          <a:r>
            <a:rPr lang="ru-RU" sz="2000" b="1" kern="1200" dirty="0" err="1">
              <a:solidFill>
                <a:srgbClr val="FF0000"/>
              </a:solidFill>
            </a:rPr>
            <a:t>aureus</a:t>
          </a:r>
          <a:r>
            <a:rPr lang="ru-RU" sz="2000" b="1" kern="1200" dirty="0">
              <a:solidFill>
                <a:srgbClr val="FF0000"/>
              </a:solidFill>
            </a:rPr>
            <a:t>.</a:t>
          </a:r>
        </a:p>
      </dsp:txBody>
      <dsp:txXfrm>
        <a:off x="0" y="4193413"/>
        <a:ext cx="8712968" cy="917416"/>
      </dsp:txXfrm>
    </dsp:sp>
    <dsp:sp modelId="{C68FE4CD-55D4-4010-9ED3-B5B82243E464}">
      <dsp:nvSpPr>
        <dsp:cNvPr id="0" name=""/>
        <dsp:cNvSpPr/>
      </dsp:nvSpPr>
      <dsp:spPr>
        <a:xfrm rot="10800000">
          <a:off x="0" y="2796188"/>
          <a:ext cx="8712968" cy="1410986"/>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kern="1200" dirty="0"/>
            <a:t>Устойчивость к </a:t>
          </a:r>
          <a:r>
            <a:rPr lang="ru-RU" sz="2000" b="1" kern="1200" dirty="0" err="1">
              <a:solidFill>
                <a:srgbClr val="FF0000"/>
              </a:solidFill>
            </a:rPr>
            <a:t>карбапенемам</a:t>
          </a:r>
          <a:r>
            <a:rPr lang="ru-RU" sz="2000" kern="1200" dirty="0"/>
            <a:t> распространена во всех регионах мира. </a:t>
          </a:r>
        </a:p>
      </dsp:txBody>
      <dsp:txXfrm rot="10800000">
        <a:off x="0" y="2796188"/>
        <a:ext cx="8712968" cy="916816"/>
      </dsp:txXfrm>
    </dsp:sp>
    <dsp:sp modelId="{F73F88BB-2B18-49B6-93F0-15ACDC3024EE}">
      <dsp:nvSpPr>
        <dsp:cNvPr id="0" name=""/>
        <dsp:cNvSpPr/>
      </dsp:nvSpPr>
      <dsp:spPr>
        <a:xfrm rot="10800000">
          <a:off x="0" y="1398963"/>
          <a:ext cx="8712968" cy="1410986"/>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b="1" kern="1200" dirty="0" err="1">
              <a:solidFill>
                <a:srgbClr val="FF0000"/>
              </a:solidFill>
            </a:rPr>
            <a:t>Цефалоспоринам</a:t>
          </a:r>
          <a:r>
            <a:rPr lang="ru-RU" sz="2000" b="1" kern="1200" dirty="0">
              <a:solidFill>
                <a:srgbClr val="FF0000"/>
              </a:solidFill>
            </a:rPr>
            <a:t> третьего поколения </a:t>
          </a:r>
          <a:r>
            <a:rPr lang="ru-RU" sz="2000" kern="1200" dirty="0"/>
            <a:t>— подтверждена в целом ряде стран. </a:t>
          </a:r>
        </a:p>
      </dsp:txBody>
      <dsp:txXfrm rot="10800000">
        <a:off x="0" y="1398963"/>
        <a:ext cx="8712968" cy="916816"/>
      </dsp:txXfrm>
    </dsp:sp>
    <dsp:sp modelId="{E638F005-AD55-4E66-8EA0-160B32B13E83}">
      <dsp:nvSpPr>
        <dsp:cNvPr id="0" name=""/>
        <dsp:cNvSpPr/>
      </dsp:nvSpPr>
      <dsp:spPr>
        <a:xfrm rot="10800000">
          <a:off x="0" y="1738"/>
          <a:ext cx="8712968" cy="1410986"/>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kern="1200" dirty="0"/>
            <a:t>Очень широко распространена устойчивость к </a:t>
          </a:r>
          <a:r>
            <a:rPr lang="ru-RU" sz="2000" b="1" kern="1200" dirty="0" err="1">
              <a:solidFill>
                <a:srgbClr val="FF0000"/>
              </a:solidFill>
            </a:rPr>
            <a:t>фторхинолонам</a:t>
          </a:r>
          <a:r>
            <a:rPr lang="ru-RU" sz="2000" b="1" kern="1200" dirty="0">
              <a:solidFill>
                <a:srgbClr val="FF0000"/>
              </a:solidFill>
            </a:rPr>
            <a:t>.</a:t>
          </a:r>
        </a:p>
      </dsp:txBody>
      <dsp:txXfrm rot="10800000">
        <a:off x="0" y="1738"/>
        <a:ext cx="8712968" cy="916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556BB-F0CE-409B-8CE9-AE207A88825B}">
      <dsp:nvSpPr>
        <dsp:cNvPr id="0" name=""/>
        <dsp:cNvSpPr/>
      </dsp:nvSpPr>
      <dsp:spPr>
        <a:xfrm>
          <a:off x="0" y="0"/>
          <a:ext cx="5141168" cy="5141168"/>
        </a:xfrm>
        <a:prstGeom prst="pie">
          <a:avLst>
            <a:gd name="adj1" fmla="val 5400000"/>
            <a:gd name="adj2" fmla="val 1620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3EEEEED-26F8-47B3-B319-46326F525EEE}">
      <dsp:nvSpPr>
        <dsp:cNvPr id="0" name=""/>
        <dsp:cNvSpPr/>
      </dsp:nvSpPr>
      <dsp:spPr>
        <a:xfrm>
          <a:off x="2570584" y="0"/>
          <a:ext cx="6286399" cy="5141168"/>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ru-RU" sz="2100" b="1" kern="1200" dirty="0"/>
            <a:t>Наблюдение</a:t>
          </a:r>
          <a:r>
            <a:rPr lang="ru-RU" sz="2100" kern="1200" dirty="0"/>
            <a:t> за АМР и надзор за использованием противомикробных препаратов.</a:t>
          </a:r>
        </a:p>
      </dsp:txBody>
      <dsp:txXfrm>
        <a:off x="2570584" y="0"/>
        <a:ext cx="6286399" cy="822586"/>
      </dsp:txXfrm>
    </dsp:sp>
    <dsp:sp modelId="{FE8F89D6-2182-4135-B3BE-E06E80B371FC}">
      <dsp:nvSpPr>
        <dsp:cNvPr id="0" name=""/>
        <dsp:cNvSpPr/>
      </dsp:nvSpPr>
      <dsp:spPr>
        <a:xfrm>
          <a:off x="539822" y="822586"/>
          <a:ext cx="4061522" cy="4061522"/>
        </a:xfrm>
        <a:prstGeom prst="pie">
          <a:avLst>
            <a:gd name="adj1" fmla="val 5400000"/>
            <a:gd name="adj2" fmla="val 1620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0DE8C51-51C9-4CD0-B514-C97494D4F8C6}">
      <dsp:nvSpPr>
        <dsp:cNvPr id="0" name=""/>
        <dsp:cNvSpPr/>
      </dsp:nvSpPr>
      <dsp:spPr>
        <a:xfrm>
          <a:off x="2570584" y="822586"/>
          <a:ext cx="6286399" cy="4061522"/>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ru-RU" sz="2100" b="1" kern="1200" dirty="0"/>
            <a:t>Рациональное использование </a:t>
          </a:r>
          <a:r>
            <a:rPr lang="ru-RU" sz="2100" kern="1200" dirty="0"/>
            <a:t>противомикробных препаратов и регулирование их применения. </a:t>
          </a:r>
        </a:p>
      </dsp:txBody>
      <dsp:txXfrm>
        <a:off x="2570584" y="822586"/>
        <a:ext cx="6286399" cy="822586"/>
      </dsp:txXfrm>
    </dsp:sp>
    <dsp:sp modelId="{FA384EBD-4C22-4B17-B256-B0B9DD0C0B06}">
      <dsp:nvSpPr>
        <dsp:cNvPr id="0" name=""/>
        <dsp:cNvSpPr/>
      </dsp:nvSpPr>
      <dsp:spPr>
        <a:xfrm>
          <a:off x="1079645" y="1645173"/>
          <a:ext cx="2981877" cy="2981877"/>
        </a:xfrm>
        <a:prstGeom prst="pie">
          <a:avLst>
            <a:gd name="adj1" fmla="val 5400000"/>
            <a:gd name="adj2" fmla="val 1620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2773772-B256-46F5-BCF0-D18385C472F4}">
      <dsp:nvSpPr>
        <dsp:cNvPr id="0" name=""/>
        <dsp:cNvSpPr/>
      </dsp:nvSpPr>
      <dsp:spPr>
        <a:xfrm>
          <a:off x="2570584" y="1645173"/>
          <a:ext cx="6286399" cy="2981877"/>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ru-RU" sz="2100" kern="1200" dirty="0"/>
            <a:t>Использование противомикробных препаратов в </a:t>
          </a:r>
          <a:r>
            <a:rPr lang="ru-RU" sz="2100" b="1" kern="1200" dirty="0"/>
            <a:t>животноводстве</a:t>
          </a:r>
          <a:r>
            <a:rPr lang="ru-RU" sz="2100" kern="1200" dirty="0"/>
            <a:t>. </a:t>
          </a:r>
        </a:p>
      </dsp:txBody>
      <dsp:txXfrm>
        <a:off x="2570584" y="1645173"/>
        <a:ext cx="6286399" cy="822586"/>
      </dsp:txXfrm>
    </dsp:sp>
    <dsp:sp modelId="{CB6C3FE5-0DB9-49F5-A5C8-B31A40F38837}">
      <dsp:nvSpPr>
        <dsp:cNvPr id="0" name=""/>
        <dsp:cNvSpPr/>
      </dsp:nvSpPr>
      <dsp:spPr>
        <a:xfrm>
          <a:off x="1619467" y="2467760"/>
          <a:ext cx="1902232" cy="1902232"/>
        </a:xfrm>
        <a:prstGeom prst="pie">
          <a:avLst>
            <a:gd name="adj1" fmla="val 5400000"/>
            <a:gd name="adj2" fmla="val 1620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70628FE-9039-45C5-9B86-96393EB1533F}">
      <dsp:nvSpPr>
        <dsp:cNvPr id="0" name=""/>
        <dsp:cNvSpPr/>
      </dsp:nvSpPr>
      <dsp:spPr>
        <a:xfrm>
          <a:off x="2570584" y="2476872"/>
          <a:ext cx="6286399" cy="1902232"/>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ru-RU" sz="2100" b="1" kern="1200" dirty="0"/>
            <a:t>Профилактика и контроль </a:t>
          </a:r>
          <a:r>
            <a:rPr lang="ru-RU" sz="2100" kern="1200" dirty="0"/>
            <a:t>инфекций. </a:t>
          </a:r>
        </a:p>
      </dsp:txBody>
      <dsp:txXfrm>
        <a:off x="2570584" y="2476872"/>
        <a:ext cx="6286399" cy="822586"/>
      </dsp:txXfrm>
    </dsp:sp>
    <dsp:sp modelId="{397E58EB-96BA-4884-8D05-DC494A289883}">
      <dsp:nvSpPr>
        <dsp:cNvPr id="0" name=""/>
        <dsp:cNvSpPr/>
      </dsp:nvSpPr>
      <dsp:spPr>
        <a:xfrm>
          <a:off x="2159290" y="3290347"/>
          <a:ext cx="822586" cy="822586"/>
        </a:xfrm>
        <a:prstGeom prst="pie">
          <a:avLst>
            <a:gd name="adj1" fmla="val 5400000"/>
            <a:gd name="adj2" fmla="val 1620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9CC270D-A8D6-4C4B-B252-B43D563274D2}">
      <dsp:nvSpPr>
        <dsp:cNvPr id="0" name=""/>
        <dsp:cNvSpPr/>
      </dsp:nvSpPr>
      <dsp:spPr>
        <a:xfrm>
          <a:off x="2570584" y="3290347"/>
          <a:ext cx="6286399" cy="822586"/>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ru-RU" sz="2100" kern="1200" dirty="0"/>
            <a:t>Содействие </a:t>
          </a:r>
          <a:r>
            <a:rPr lang="ru-RU" sz="2100" b="1" kern="1200" dirty="0"/>
            <a:t>инновациям</a:t>
          </a:r>
          <a:r>
            <a:rPr lang="ru-RU" sz="2100" kern="1200" dirty="0"/>
            <a:t>. </a:t>
          </a:r>
        </a:p>
      </dsp:txBody>
      <dsp:txXfrm>
        <a:off x="2570584" y="3290347"/>
        <a:ext cx="6286399" cy="8225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A080C-5438-4A98-A885-C7C9E310D844}" type="datetimeFigureOut">
              <a:rPr lang="ru-RU" smtClean="0"/>
              <a:t>15.04.2025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BB942-70D8-465C-AA67-35F59469B172}" type="slidenum">
              <a:rPr lang="ru-RU" smtClean="0"/>
              <a:t>‹#›</a:t>
            </a:fld>
            <a:endParaRPr lang="ru-RU"/>
          </a:p>
        </p:txBody>
      </p:sp>
    </p:spTree>
    <p:extLst>
      <p:ext uri="{BB962C8B-B14F-4D97-AF65-F5344CB8AC3E}">
        <p14:creationId xmlns:p14="http://schemas.microsoft.com/office/powerpoint/2010/main" val="227694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Вследствие АМР лечение целого ряда обычных инфекций становится все более сложным и дорогостоящим, что приводит к более длительным поискам эффективных способов лечения или, в самых тяжелых случаях, невозможности подобрать подходящую терапию. К очевидным последствиям АМР относятся повышение уровня заболеваемости и смертности, увеличение длительности заболеваний и больший риск возникновения осложнений. АМР также является причиной нарастания экономической нагрузки в связи со снижением производительности труда (снижение уровня доходов и производительности работников, уменьшение времени, проводимого с семьей) и ростом расходов на диагностику и лечение заболеваний (консультации специалистов, инфраструктура, скрининг, стоимость медицинского оборудования и препаратов). </a:t>
            </a:r>
          </a:p>
        </p:txBody>
      </p:sp>
      <p:sp>
        <p:nvSpPr>
          <p:cNvPr id="4" name="Номер слайда 3"/>
          <p:cNvSpPr>
            <a:spLocks noGrp="1"/>
          </p:cNvSpPr>
          <p:nvPr>
            <p:ph type="sldNum" sz="quarter" idx="10"/>
          </p:nvPr>
        </p:nvSpPr>
        <p:spPr/>
        <p:txBody>
          <a:bodyPr/>
          <a:lstStyle/>
          <a:p>
            <a:fld id="{491BB942-70D8-465C-AA67-35F59469B172}" type="slidenum">
              <a:rPr lang="ru-RU" smtClean="0"/>
              <a:t>4</a:t>
            </a:fld>
            <a:endParaRPr lang="ru-RU"/>
          </a:p>
        </p:txBody>
      </p:sp>
    </p:spTree>
    <p:extLst>
      <p:ext uri="{BB962C8B-B14F-4D97-AF65-F5344CB8AC3E}">
        <p14:creationId xmlns:p14="http://schemas.microsoft.com/office/powerpoint/2010/main" val="294897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Последствия АМР для системы здравоохранения и экономики носят весьма негативный характер, приводя к значительным затратам, которые трудно выразить в количественном значении ввиду отсутствия исчерпывающих статистических данных по целому ряду стран. Помимо этого, АМР означает существенную дополнительную нагрузку для самих пациентов (боль, нарушение жизнедеятельности, психологические травмы), которая еще менее поддается расчету</a:t>
            </a:r>
          </a:p>
        </p:txBody>
      </p:sp>
      <p:sp>
        <p:nvSpPr>
          <p:cNvPr id="4" name="Номер слайда 3"/>
          <p:cNvSpPr>
            <a:spLocks noGrp="1"/>
          </p:cNvSpPr>
          <p:nvPr>
            <p:ph type="sldNum" sz="quarter" idx="10"/>
          </p:nvPr>
        </p:nvSpPr>
        <p:spPr/>
        <p:txBody>
          <a:bodyPr/>
          <a:lstStyle/>
          <a:p>
            <a:fld id="{491BB942-70D8-465C-AA67-35F59469B172}" type="slidenum">
              <a:rPr lang="ru-RU" smtClean="0"/>
              <a:t>11</a:t>
            </a:fld>
            <a:endParaRPr lang="ru-RU"/>
          </a:p>
        </p:txBody>
      </p:sp>
    </p:spTree>
    <p:extLst>
      <p:ext uri="{BB962C8B-B14F-4D97-AF65-F5344CB8AC3E}">
        <p14:creationId xmlns:p14="http://schemas.microsoft.com/office/powerpoint/2010/main" val="4385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91BB942-70D8-465C-AA67-35F59469B172}" type="slidenum">
              <a:rPr lang="ru-RU" smtClean="0"/>
              <a:t>17</a:t>
            </a:fld>
            <a:endParaRPr lang="ru-RU"/>
          </a:p>
        </p:txBody>
      </p:sp>
    </p:spTree>
    <p:extLst>
      <p:ext uri="{BB962C8B-B14F-4D97-AF65-F5344CB8AC3E}">
        <p14:creationId xmlns:p14="http://schemas.microsoft.com/office/powerpoint/2010/main" val="417756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FD83A76-13D9-4481-98E1-0584209687F5}" type="datetime1">
              <a:rPr lang="ru-RU" smtClean="0"/>
              <a:t>15.04.2025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2E4A6C-8CBA-433B-9641-5D8376EBD054}" type="datetime1">
              <a:rPr lang="ru-RU" smtClean="0"/>
              <a:t>15.04.2025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FACBC7D-50B0-402F-A333-8B16008CDDFC}" type="datetime1">
              <a:rPr lang="ru-RU" smtClean="0"/>
              <a:t>15.04.2025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658CDB1-17A0-4644-9978-0A434CABCC9E}" type="datetime1">
              <a:rPr lang="ru-RU" smtClean="0"/>
              <a:t>15.04.2025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CB8D199-1C2A-4D72-B145-87C79BE15B6A}" type="datetime1">
              <a:rPr lang="ru-RU" smtClean="0"/>
              <a:t>15.04.2025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20F02C5-6CD0-48EE-BFF5-3977995C437D}" type="datetime1">
              <a:rPr lang="ru-RU" smtClean="0"/>
              <a:t>15.04.2025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AD30046-057C-4B9C-977E-2995770389C1}" type="datetime1">
              <a:rPr lang="ru-RU" smtClean="0"/>
              <a:t>15.04.2025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35BC7BC-4030-4B53-9BB4-00D49BF50916}" type="datetime1">
              <a:rPr lang="ru-RU" smtClean="0"/>
              <a:t>15.04.2025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DF369E-A4B7-4E1D-BB4C-5D00EE23BAAE}" type="datetime1">
              <a:rPr lang="ru-RU" smtClean="0"/>
              <a:t>15.04.2025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D376074-8DD3-4949-8CB4-F2EE0C69B764}" type="datetime1">
              <a:rPr lang="ru-RU" smtClean="0"/>
              <a:t>15.04.2025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A3DB0B6-96B6-48E6-AD6A-F437F3D52FD7}" type="datetime1">
              <a:rPr lang="ru-RU" smtClean="0"/>
              <a:t>15.04.2025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90D5E4-5731-4317-B130-0AE07FC50E0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C80D1-A009-4545-8D32-0BFC79C6DC67}" type="datetime1">
              <a:rPr lang="ru-RU" smtClean="0"/>
              <a:t>15.04.2025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0D5E4-5731-4317-B130-0AE07FC50E0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2000" r="-12000"/>
          </a:stretch>
        </a:blipFill>
        <a:effectLst/>
      </p:bgPr>
    </p:bg>
    <p:spTree>
      <p:nvGrpSpPr>
        <p:cNvPr id="1" name=""/>
        <p:cNvGrpSpPr/>
        <p:nvPr/>
      </p:nvGrpSpPr>
      <p:grpSpPr>
        <a:xfrm>
          <a:off x="0" y="0"/>
          <a:ext cx="0" cy="0"/>
          <a:chOff x="0" y="0"/>
          <a:chExt cx="0" cy="0"/>
        </a:xfrm>
      </p:grpSpPr>
      <p:pic>
        <p:nvPicPr>
          <p:cNvPr id="19" name="Рисунок 18" descr="АБР.jpg"/>
          <p:cNvPicPr>
            <a:picLocks noChangeAspect="1"/>
          </p:cNvPicPr>
          <p:nvPr/>
        </p:nvPicPr>
        <p:blipFill>
          <a:blip r:embed="rId3" cstate="print"/>
          <a:stretch>
            <a:fillRect/>
          </a:stretch>
        </p:blipFill>
        <p:spPr>
          <a:xfrm>
            <a:off x="7524328" y="116632"/>
            <a:ext cx="1464340" cy="1196751"/>
          </a:xfrm>
          <a:prstGeom prst="rect">
            <a:avLst/>
          </a:prstGeom>
        </p:spPr>
      </p:pic>
      <p:sp>
        <p:nvSpPr>
          <p:cNvPr id="23" name="TextBox 22"/>
          <p:cNvSpPr txBox="1"/>
          <p:nvPr/>
        </p:nvSpPr>
        <p:spPr>
          <a:xfrm>
            <a:off x="3891976" y="4933623"/>
            <a:ext cx="1576072" cy="338554"/>
          </a:xfrm>
          <a:prstGeom prst="rect">
            <a:avLst/>
          </a:prstGeom>
          <a:noFill/>
        </p:spPr>
        <p:txBody>
          <a:bodyPr wrap="none" rtlCol="0">
            <a:spAutoFit/>
          </a:bodyPr>
          <a:lstStyle/>
          <a:p>
            <a:r>
              <a:rPr lang="ru-RU" sz="1600" b="1" dirty="0">
                <a:solidFill>
                  <a:schemeClr val="tx2">
                    <a:lumMod val="75000"/>
                  </a:schemeClr>
                </a:solidFill>
                <a:latin typeface="Trebuchet MS" pitchFamily="34" charset="0"/>
                <a:cs typeface="Arial" pitchFamily="34" charset="0"/>
              </a:rPr>
              <a:t>16-22 ноября </a:t>
            </a:r>
          </a:p>
        </p:txBody>
      </p:sp>
      <p:sp>
        <p:nvSpPr>
          <p:cNvPr id="27" name="TextBox 26"/>
          <p:cNvSpPr txBox="1"/>
          <p:nvPr/>
        </p:nvSpPr>
        <p:spPr>
          <a:xfrm>
            <a:off x="1835696" y="2132856"/>
            <a:ext cx="5688632" cy="2800767"/>
          </a:xfrm>
          <a:prstGeom prst="rect">
            <a:avLst/>
          </a:prstGeom>
          <a:noFill/>
        </p:spPr>
        <p:txBody>
          <a:bodyPr wrap="square" rtlCol="0">
            <a:spAutoFit/>
          </a:bodyPr>
          <a:lstStyle/>
          <a:p>
            <a:pPr algn="ctr"/>
            <a:r>
              <a:rPr lang="ru-RU" sz="4400" b="1" dirty="0">
                <a:solidFill>
                  <a:schemeClr val="tx2">
                    <a:lumMod val="75000"/>
                  </a:schemeClr>
                </a:solidFill>
                <a:effectLst>
                  <a:innerShdw blurRad="63500" dist="50800" dir="10800000">
                    <a:prstClr val="black">
                      <a:alpha val="50000"/>
                    </a:prstClr>
                  </a:innerShdw>
                </a:effectLst>
                <a:latin typeface="Trebuchet MS" pitchFamily="34" charset="0"/>
                <a:cs typeface="Arial" pitchFamily="34" charset="0"/>
              </a:rPr>
              <a:t>Всемирная неделя правильного использования антибиотиков</a:t>
            </a:r>
          </a:p>
        </p:txBody>
      </p:sp>
      <p:pic>
        <p:nvPicPr>
          <p:cNvPr id="3" name="Google Shape;421;p21">
            <a:extLst>
              <a:ext uri="{FF2B5EF4-FFF2-40B4-BE49-F238E27FC236}">
                <a16:creationId xmlns:a16="http://schemas.microsoft.com/office/drawing/2014/main" id="{DC329FA1-3CC6-3BD2-30CF-DA60666333ED}"/>
              </a:ext>
            </a:extLst>
          </p:cNvPr>
          <p:cNvPicPr preferRelativeResize="0"/>
          <p:nvPr/>
        </p:nvPicPr>
        <p:blipFill rotWithShape="1">
          <a:blip r:embed="rId4">
            <a:alphaModFix/>
          </a:blip>
          <a:srcRect/>
          <a:stretch/>
        </p:blipFill>
        <p:spPr>
          <a:xfrm>
            <a:off x="488684" y="194755"/>
            <a:ext cx="2787172" cy="857981"/>
          </a:xfrm>
          <a:prstGeom prst="rect">
            <a:avLst/>
          </a:prstGeom>
          <a:noFill/>
          <a:ln>
            <a:noFill/>
          </a:ln>
        </p:spPr>
      </p:pic>
    </p:spTree>
    <p:extLst>
      <p:ext uri="{BB962C8B-B14F-4D97-AF65-F5344CB8AC3E}">
        <p14:creationId xmlns:p14="http://schemas.microsoft.com/office/powerpoint/2010/main" val="395777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2180" y="404664"/>
            <a:ext cx="8880432" cy="5400600"/>
          </a:xfrm>
          <a:prstGeom prst="rect">
            <a:avLst/>
          </a:prstGeom>
        </p:spPr>
      </p:pic>
      <p:sp>
        <p:nvSpPr>
          <p:cNvPr id="3" name="Номер слайда 2"/>
          <p:cNvSpPr>
            <a:spLocks noGrp="1"/>
          </p:cNvSpPr>
          <p:nvPr>
            <p:ph type="sldNum" sz="quarter" idx="12"/>
          </p:nvPr>
        </p:nvSpPr>
        <p:spPr/>
        <p:txBody>
          <a:bodyPr/>
          <a:lstStyle/>
          <a:p>
            <a:fld id="{1F90D5E4-5731-4317-B130-0AE07FC50E05}" type="slidenum">
              <a:rPr lang="ru-RU" smtClean="0"/>
              <a:t>10</a:t>
            </a:fld>
            <a:endParaRPr lang="ru-RU"/>
          </a:p>
        </p:txBody>
      </p:sp>
    </p:spTree>
    <p:extLst>
      <p:ext uri="{BB962C8B-B14F-4D97-AF65-F5344CB8AC3E}">
        <p14:creationId xmlns:p14="http://schemas.microsoft.com/office/powerpoint/2010/main" val="144162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692696"/>
            <a:ext cx="9144000" cy="6023225"/>
          </a:xfrm>
          <a:prstGeom prst="rect">
            <a:avLst/>
          </a:prstGeom>
        </p:spPr>
      </p:pic>
      <p:sp>
        <p:nvSpPr>
          <p:cNvPr id="2" name="Номер слайда 1"/>
          <p:cNvSpPr>
            <a:spLocks noGrp="1"/>
          </p:cNvSpPr>
          <p:nvPr>
            <p:ph type="sldNum" sz="quarter" idx="12"/>
          </p:nvPr>
        </p:nvSpPr>
        <p:spPr/>
        <p:txBody>
          <a:bodyPr/>
          <a:lstStyle/>
          <a:p>
            <a:fld id="{1F90D5E4-5731-4317-B130-0AE07FC50E05}" type="slidenum">
              <a:rPr lang="ru-RU" smtClean="0"/>
              <a:t>11</a:t>
            </a:fld>
            <a:endParaRPr lang="ru-RU"/>
          </a:p>
        </p:txBody>
      </p:sp>
    </p:spTree>
    <p:extLst>
      <p:ext uri="{BB962C8B-B14F-4D97-AF65-F5344CB8AC3E}">
        <p14:creationId xmlns:p14="http://schemas.microsoft.com/office/powerpoint/2010/main" val="199435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79296" cy="1143000"/>
          </a:xfrm>
        </p:spPr>
        <p:txBody>
          <a:bodyPr>
            <a:normAutofit/>
          </a:bodyPr>
          <a:lstStyle/>
          <a:p>
            <a:r>
              <a:rPr lang="ru-RU" sz="2800" b="1" dirty="0">
                <a:solidFill>
                  <a:srgbClr val="0070C0"/>
                </a:solidFill>
                <a:effectLst>
                  <a:outerShdw blurRad="38100" dist="38100" dir="2700000" algn="tl">
                    <a:srgbClr val="000000">
                      <a:alpha val="43137"/>
                    </a:srgbClr>
                  </a:outerShdw>
                </a:effectLst>
              </a:rPr>
              <a:t>Пять направлений сдерживания </a:t>
            </a:r>
            <a:r>
              <a:rPr lang="ru-RU" sz="2800" b="1" dirty="0" err="1">
                <a:solidFill>
                  <a:srgbClr val="0070C0"/>
                </a:solidFill>
                <a:effectLst>
                  <a:outerShdw blurRad="38100" dist="38100" dir="2700000" algn="tl">
                    <a:srgbClr val="000000">
                      <a:alpha val="43137"/>
                    </a:srgbClr>
                  </a:outerShdw>
                </a:effectLst>
              </a:rPr>
              <a:t>анитимикробной</a:t>
            </a:r>
            <a:r>
              <a:rPr lang="ru-RU" sz="2800" b="1" dirty="0">
                <a:solidFill>
                  <a:srgbClr val="0070C0"/>
                </a:solidFill>
                <a:effectLst>
                  <a:outerShdw blurRad="38100" dist="38100" dir="2700000" algn="tl">
                    <a:srgbClr val="000000">
                      <a:alpha val="43137"/>
                    </a:srgbClr>
                  </a:outerShdw>
                </a:effectLst>
              </a:rPr>
              <a:t> резистентности (ВОЗ)</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35258473"/>
              </p:ext>
            </p:extLst>
          </p:nvPr>
        </p:nvGraphicFramePr>
        <p:xfrm>
          <a:off x="179512" y="1600200"/>
          <a:ext cx="8856984" cy="51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2"/>
          </p:nvPr>
        </p:nvSpPr>
        <p:spPr/>
        <p:txBody>
          <a:bodyPr/>
          <a:lstStyle/>
          <a:p>
            <a:fld id="{1F90D5E4-5731-4317-B130-0AE07FC50E05}" type="slidenum">
              <a:rPr lang="ru-RU" smtClean="0"/>
              <a:t>12</a:t>
            </a:fld>
            <a:endParaRPr lang="ru-RU"/>
          </a:p>
        </p:txBody>
      </p:sp>
    </p:spTree>
    <p:extLst>
      <p:ext uri="{BB962C8B-B14F-4D97-AF65-F5344CB8AC3E}">
        <p14:creationId xmlns:p14="http://schemas.microsoft.com/office/powerpoint/2010/main" val="379487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6000" t="3000" r="3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ru-RU" sz="2800" b="1" dirty="0">
                <a:solidFill>
                  <a:schemeClr val="accent1">
                    <a:lumMod val="75000"/>
                  </a:schemeClr>
                </a:solidFill>
                <a:effectLst>
                  <a:outerShdw blurRad="38100" dist="38100" dir="2700000" algn="tl">
                    <a:srgbClr val="000000">
                      <a:alpha val="43137"/>
                    </a:srgbClr>
                  </a:outerShdw>
                </a:effectLst>
              </a:rPr>
              <a:t>Направление 1. Наблюдение за АМР и надзор за использованием противомикробных препаратов</a:t>
            </a:r>
            <a:endParaRPr lang="ru-RU" sz="4000" b="1" dirty="0">
              <a:solidFill>
                <a:schemeClr val="accent1">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sz="half" idx="1"/>
          </p:nvPr>
        </p:nvSpPr>
        <p:spPr>
          <a:xfrm>
            <a:off x="457200" y="1600200"/>
            <a:ext cx="4038600" cy="5141168"/>
          </a:xfrm>
        </p:spPr>
        <p:txBody>
          <a:bodyPr>
            <a:normAutofit fontScale="70000" lnSpcReduction="20000"/>
          </a:bodyPr>
          <a:lstStyle/>
          <a:p>
            <a:pPr>
              <a:buFont typeface="Wingdings" panose="05000000000000000000" pitchFamily="2" charset="2"/>
              <a:buChar char="ü"/>
            </a:pPr>
            <a:r>
              <a:rPr lang="ru-RU" dirty="0"/>
              <a:t>Информация о </a:t>
            </a:r>
            <a:r>
              <a:rPr lang="ru-RU" b="1" dirty="0"/>
              <a:t>наличии АМР </a:t>
            </a:r>
            <a:r>
              <a:rPr lang="ru-RU" dirty="0"/>
              <a:t>у местных патогенных микроорганизмов позволяет выбрать </a:t>
            </a:r>
            <a:r>
              <a:rPr lang="ru-RU" b="1" dirty="0"/>
              <a:t>оптимальный курс </a:t>
            </a:r>
            <a:r>
              <a:rPr lang="ru-RU" dirty="0"/>
              <a:t>лечения конкретного пациента. </a:t>
            </a:r>
          </a:p>
          <a:p>
            <a:pPr>
              <a:buFont typeface="Wingdings" panose="05000000000000000000" pitchFamily="2" charset="2"/>
              <a:buChar char="ü"/>
            </a:pPr>
            <a:r>
              <a:rPr lang="ru-RU" dirty="0"/>
              <a:t>Тем не менее, в различных регионах </a:t>
            </a:r>
            <a:r>
              <a:rPr lang="ru-RU" b="1" dirty="0"/>
              <a:t>соотношение</a:t>
            </a:r>
            <a:r>
              <a:rPr lang="ru-RU" dirty="0"/>
              <a:t> резистентных бактерий может </a:t>
            </a:r>
            <a:r>
              <a:rPr lang="ru-RU" b="1" dirty="0"/>
              <a:t>быть разным</a:t>
            </a:r>
            <a:r>
              <a:rPr lang="ru-RU" dirty="0"/>
              <a:t>, и нередко в учреждениях здравоохранения отсутствуют данные о структуре АМР в данном регионе. </a:t>
            </a:r>
          </a:p>
          <a:p>
            <a:pPr>
              <a:buFont typeface="Wingdings" panose="05000000000000000000" pitchFamily="2" charset="2"/>
              <a:buChar char="ü"/>
            </a:pPr>
            <a:r>
              <a:rPr lang="ru-RU" b="1" dirty="0"/>
              <a:t>Отсутствие надлежащих систем надзора во многих странах мира приводит к нехватке информации о распространении и масштабе АМР. </a:t>
            </a: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157298"/>
            <a:ext cx="4038600" cy="3411766"/>
          </a:xfrm>
        </p:spPr>
      </p:pic>
      <p:sp>
        <p:nvSpPr>
          <p:cNvPr id="4" name="Номер слайда 3"/>
          <p:cNvSpPr>
            <a:spLocks noGrp="1"/>
          </p:cNvSpPr>
          <p:nvPr>
            <p:ph type="sldNum" sz="quarter" idx="12"/>
          </p:nvPr>
        </p:nvSpPr>
        <p:spPr/>
        <p:txBody>
          <a:bodyPr/>
          <a:lstStyle/>
          <a:p>
            <a:fld id="{1F90D5E4-5731-4317-B130-0AE07FC50E05}" type="slidenum">
              <a:rPr lang="ru-RU" smtClean="0"/>
              <a:t>13</a:t>
            </a:fld>
            <a:endParaRPr lang="ru-RU"/>
          </a:p>
        </p:txBody>
      </p:sp>
    </p:spTree>
    <p:extLst>
      <p:ext uri="{BB962C8B-B14F-4D97-AF65-F5344CB8AC3E}">
        <p14:creationId xmlns:p14="http://schemas.microsoft.com/office/powerpoint/2010/main" val="100692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3000" t="3000" r="3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ru-RU" sz="2800" b="1" dirty="0">
                <a:solidFill>
                  <a:schemeClr val="accent1">
                    <a:lumMod val="75000"/>
                  </a:schemeClr>
                </a:solidFill>
                <a:effectLst>
                  <a:outerShdw blurRad="38100" dist="38100" dir="2700000" algn="tl">
                    <a:srgbClr val="000000">
                      <a:alpha val="43137"/>
                    </a:srgbClr>
                  </a:outerShdw>
                </a:effectLst>
              </a:rPr>
              <a:t>Направление 2. Рациональное использование противомикробных препаратов и регулирование их применения</a:t>
            </a:r>
            <a:r>
              <a:rPr lang="ru-RU" sz="2800" b="1" dirty="0">
                <a:solidFill>
                  <a:schemeClr val="tx2">
                    <a:lumMod val="50000"/>
                  </a:schemeClr>
                </a:solidFill>
                <a:effectLst>
                  <a:outerShdw blurRad="38100" dist="38100" dir="2700000" algn="tl">
                    <a:srgbClr val="000000">
                      <a:alpha val="43137"/>
                    </a:srgbClr>
                  </a:outerShdw>
                </a:effectLst>
              </a:rPr>
              <a:t>. </a:t>
            </a:r>
          </a:p>
        </p:txBody>
      </p:sp>
      <p:sp>
        <p:nvSpPr>
          <p:cNvPr id="3" name="Объект 2"/>
          <p:cNvSpPr>
            <a:spLocks noGrp="1"/>
          </p:cNvSpPr>
          <p:nvPr>
            <p:ph idx="1"/>
          </p:nvPr>
        </p:nvSpPr>
        <p:spPr>
          <a:xfrm>
            <a:off x="457200" y="1600200"/>
            <a:ext cx="8229600" cy="5141168"/>
          </a:xfrm>
        </p:spPr>
        <p:txBody>
          <a:bodyPr>
            <a:normAutofit fontScale="77500" lnSpcReduction="20000"/>
          </a:bodyPr>
          <a:lstStyle/>
          <a:p>
            <a:pPr>
              <a:buFont typeface="Wingdings" panose="05000000000000000000" pitchFamily="2" charset="2"/>
              <a:buChar char="ü"/>
            </a:pPr>
            <a:r>
              <a:rPr lang="ru-RU" dirty="0"/>
              <a:t>Любое применение антибиотиков </a:t>
            </a:r>
            <a:r>
              <a:rPr lang="ru-RU" b="1" dirty="0"/>
              <a:t>стимулирует </a:t>
            </a:r>
            <a:r>
              <a:rPr lang="ru-RU" dirty="0"/>
              <a:t>развитие резистентности к ним, так как это является естественной реакцией микроорганизмов на угрозу. </a:t>
            </a:r>
          </a:p>
          <a:p>
            <a:pPr>
              <a:buFont typeface="Wingdings" panose="05000000000000000000" pitchFamily="2" charset="2"/>
              <a:buChar char="ü"/>
            </a:pPr>
            <a:r>
              <a:rPr lang="ru-RU" dirty="0"/>
              <a:t>Чрезмерное </a:t>
            </a:r>
            <a:r>
              <a:rPr lang="ru-RU" b="1" dirty="0"/>
              <a:t>потребление антибиотиков </a:t>
            </a:r>
            <a:r>
              <a:rPr lang="ru-RU" dirty="0"/>
              <a:t>является одной из основных причин возникновения АМР. Парадоксально, но факт: недостаточное использование также ведет к возникновению и росту АМР — это связано с неправильным выбором лечения, неверной дозировкой, неточным выполнением предписаний врача и низким качеством противомикробных препаратов</a:t>
            </a:r>
          </a:p>
          <a:p>
            <a:pPr>
              <a:buFont typeface="Wingdings" panose="05000000000000000000" pitchFamily="2" charset="2"/>
              <a:buChar char="ü"/>
            </a:pPr>
            <a:r>
              <a:rPr lang="ru-RU" dirty="0"/>
              <a:t>В связи с этим одна из основных стратегий сдерживания АМР заключается в том, чтобы содействовать </a:t>
            </a:r>
            <a:r>
              <a:rPr lang="ru-RU" b="1" dirty="0"/>
              <a:t>обоснованному применению антибиотиков </a:t>
            </a:r>
            <a:r>
              <a:rPr lang="ru-RU" dirty="0"/>
              <a:t>и бороться с их неправильным использованием</a:t>
            </a:r>
          </a:p>
        </p:txBody>
      </p:sp>
      <p:sp>
        <p:nvSpPr>
          <p:cNvPr id="4" name="Номер слайда 3"/>
          <p:cNvSpPr>
            <a:spLocks noGrp="1"/>
          </p:cNvSpPr>
          <p:nvPr>
            <p:ph type="sldNum" sz="quarter" idx="12"/>
          </p:nvPr>
        </p:nvSpPr>
        <p:spPr/>
        <p:txBody>
          <a:bodyPr/>
          <a:lstStyle/>
          <a:p>
            <a:fld id="{1F90D5E4-5731-4317-B130-0AE07FC50E05}" type="slidenum">
              <a:rPr lang="ru-RU" smtClean="0"/>
              <a:t>14</a:t>
            </a:fld>
            <a:endParaRPr lang="ru-RU"/>
          </a:p>
        </p:txBody>
      </p:sp>
    </p:spTree>
    <p:extLst>
      <p:ext uri="{BB962C8B-B14F-4D97-AF65-F5344CB8AC3E}">
        <p14:creationId xmlns:p14="http://schemas.microsoft.com/office/powerpoint/2010/main" val="388092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5000" t="-1000" r="2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2800" b="1" dirty="0">
                <a:solidFill>
                  <a:schemeClr val="accent1">
                    <a:lumMod val="75000"/>
                  </a:schemeClr>
                </a:solidFill>
                <a:effectLst>
                  <a:outerShdw blurRad="38100" dist="38100" dir="2700000" algn="tl">
                    <a:srgbClr val="000000">
                      <a:alpha val="43137"/>
                    </a:srgbClr>
                  </a:outerShdw>
                </a:effectLst>
              </a:rPr>
              <a:t>Направление 3. Использование противомикробных препаратов в животноводстве </a:t>
            </a:r>
            <a:r>
              <a:rPr lang="en-US" sz="2800" b="1" dirty="0">
                <a:solidFill>
                  <a:schemeClr val="accent1">
                    <a:lumMod val="75000"/>
                  </a:schemeClr>
                </a:solidFill>
                <a:effectLst>
                  <a:outerShdw blurRad="38100" dist="38100" dir="2700000" algn="tl">
                    <a:srgbClr val="000000">
                      <a:alpha val="43137"/>
                    </a:srgbClr>
                  </a:outerShdw>
                </a:effectLst>
              </a:rPr>
              <a:t>(I)</a:t>
            </a:r>
            <a:r>
              <a:rPr lang="ru-RU" sz="2800" b="1" dirty="0">
                <a:solidFill>
                  <a:schemeClr val="accent1">
                    <a:lumMod val="75000"/>
                  </a:schemeClr>
                </a:solidFill>
                <a:effectLst>
                  <a:outerShdw blurRad="38100" dist="38100" dir="2700000" algn="tl">
                    <a:srgbClr val="000000">
                      <a:alpha val="43137"/>
                    </a:srgbClr>
                  </a:outerShdw>
                </a:effectLst>
              </a:rPr>
              <a:t>. </a:t>
            </a:r>
          </a:p>
        </p:txBody>
      </p:sp>
      <p:sp>
        <p:nvSpPr>
          <p:cNvPr id="3" name="Объект 2"/>
          <p:cNvSpPr>
            <a:spLocks noGrp="1"/>
          </p:cNvSpPr>
          <p:nvPr>
            <p:ph sz="half" idx="1"/>
          </p:nvPr>
        </p:nvSpPr>
        <p:spPr>
          <a:xfrm>
            <a:off x="251520" y="1600200"/>
            <a:ext cx="4244280" cy="5069160"/>
          </a:xfrm>
        </p:spPr>
        <p:txBody>
          <a:bodyPr>
            <a:normAutofit fontScale="70000" lnSpcReduction="20000"/>
          </a:bodyPr>
          <a:lstStyle/>
          <a:p>
            <a:pPr>
              <a:buFont typeface="Wingdings" panose="05000000000000000000" pitchFamily="2" charset="2"/>
              <a:buChar char="ü"/>
            </a:pPr>
            <a:r>
              <a:rPr lang="ru-RU" b="1" dirty="0"/>
              <a:t>Основной сферой </a:t>
            </a:r>
            <a:r>
              <a:rPr lang="ru-RU" dirty="0"/>
              <a:t>применения антибиотиков, которая, возможно, стала источником возникновения АМР, является не медицина, а </a:t>
            </a:r>
            <a:r>
              <a:rPr lang="ru-RU" b="1" dirty="0"/>
              <a:t>животноводство</a:t>
            </a:r>
            <a:r>
              <a:rPr lang="ru-RU" dirty="0"/>
              <a:t>. </a:t>
            </a:r>
          </a:p>
          <a:p>
            <a:pPr>
              <a:buFont typeface="Wingdings" panose="05000000000000000000" pitchFamily="2" charset="2"/>
              <a:buChar char="ü"/>
            </a:pPr>
            <a:r>
              <a:rPr lang="ru-RU" dirty="0"/>
              <a:t>Использование противомикробных препаратов при разведении мясного скота и в </a:t>
            </a:r>
            <a:r>
              <a:rPr lang="ru-RU" dirty="0" err="1"/>
              <a:t>аквакультуре</a:t>
            </a:r>
            <a:r>
              <a:rPr lang="ru-RU" dirty="0"/>
              <a:t> очень часто носит </a:t>
            </a:r>
            <a:r>
              <a:rPr lang="ru-RU" b="1" dirty="0"/>
              <a:t>масштабный характер </a:t>
            </a:r>
          </a:p>
          <a:p>
            <a:pPr>
              <a:buFont typeface="Wingdings" panose="05000000000000000000" pitchFamily="2" charset="2"/>
              <a:buChar char="ü"/>
            </a:pPr>
            <a:r>
              <a:rPr lang="ru-RU" dirty="0"/>
              <a:t>В результате в пищевых продуктах </a:t>
            </a:r>
            <a:r>
              <a:rPr lang="ru-RU" b="1" dirty="0"/>
              <a:t>образуются резистентные патогены</a:t>
            </a:r>
            <a:r>
              <a:rPr lang="ru-RU" dirty="0"/>
              <a:t>, которые нередко становятся возбудителями трудно поддающихся лечению инфекций.</a:t>
            </a: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1916832"/>
            <a:ext cx="3541725" cy="2910855"/>
          </a:xfrm>
        </p:spPr>
      </p:pic>
      <p:sp>
        <p:nvSpPr>
          <p:cNvPr id="4" name="Номер слайда 3"/>
          <p:cNvSpPr>
            <a:spLocks noGrp="1"/>
          </p:cNvSpPr>
          <p:nvPr>
            <p:ph type="sldNum" sz="quarter" idx="12"/>
          </p:nvPr>
        </p:nvSpPr>
        <p:spPr/>
        <p:txBody>
          <a:bodyPr/>
          <a:lstStyle/>
          <a:p>
            <a:fld id="{1F90D5E4-5731-4317-B130-0AE07FC50E05}" type="slidenum">
              <a:rPr lang="ru-RU" smtClean="0"/>
              <a:t>15</a:t>
            </a:fld>
            <a:endParaRPr lang="ru-RU"/>
          </a:p>
        </p:txBody>
      </p:sp>
    </p:spTree>
    <p:extLst>
      <p:ext uri="{BB962C8B-B14F-4D97-AF65-F5344CB8AC3E}">
        <p14:creationId xmlns:p14="http://schemas.microsoft.com/office/powerpoint/2010/main" val="292386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1000" r="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a:solidFill>
                  <a:srgbClr val="4F81BD">
                    <a:lumMod val="75000"/>
                  </a:srgbClr>
                </a:solidFill>
                <a:effectLst>
                  <a:outerShdw blurRad="38100" dist="38100" dir="2700000" algn="tl">
                    <a:srgbClr val="000000">
                      <a:alpha val="43137"/>
                    </a:srgbClr>
                  </a:outerShdw>
                </a:effectLst>
              </a:rPr>
              <a:t>Направление 3. Использование противомикробных препаратов в животноводстве </a:t>
            </a:r>
            <a:r>
              <a:rPr lang="en-US" sz="2800" b="1" dirty="0">
                <a:solidFill>
                  <a:srgbClr val="4F81BD">
                    <a:lumMod val="75000"/>
                  </a:srgbClr>
                </a:solidFill>
                <a:effectLst>
                  <a:outerShdw blurRad="38100" dist="38100" dir="2700000" algn="tl">
                    <a:srgbClr val="000000">
                      <a:alpha val="43137"/>
                    </a:srgbClr>
                  </a:outerShdw>
                </a:effectLst>
              </a:rPr>
              <a:t>(II)</a:t>
            </a:r>
            <a:r>
              <a:rPr lang="ru-RU" sz="2800" b="1" dirty="0">
                <a:solidFill>
                  <a:srgbClr val="4F81BD">
                    <a:lumMod val="75000"/>
                  </a:srgbClr>
                </a:solidFill>
                <a:effectLst>
                  <a:outerShdw blurRad="38100" dist="38100" dir="2700000" algn="tl">
                    <a:srgbClr val="000000">
                      <a:alpha val="43137"/>
                    </a:srgbClr>
                  </a:outerShdw>
                </a:effectLst>
              </a:rPr>
              <a:t>. </a:t>
            </a:r>
            <a:endParaRPr lang="ru-RU" dirty="0">
              <a:solidFill>
                <a:schemeClr val="accent1">
                  <a:lumMod val="75000"/>
                </a:schemeClr>
              </a:solidFill>
            </a:endParaRPr>
          </a:p>
        </p:txBody>
      </p:sp>
      <p:sp>
        <p:nvSpPr>
          <p:cNvPr id="3" name="Объект 2"/>
          <p:cNvSpPr>
            <a:spLocks noGrp="1"/>
          </p:cNvSpPr>
          <p:nvPr>
            <p:ph idx="1"/>
          </p:nvPr>
        </p:nvSpPr>
        <p:spPr/>
        <p:txBody>
          <a:bodyPr>
            <a:normAutofit fontScale="85000" lnSpcReduction="20000"/>
          </a:bodyPr>
          <a:lstStyle/>
          <a:p>
            <a:pPr>
              <a:buFont typeface="Wingdings" panose="05000000000000000000" pitchFamily="2" charset="2"/>
              <a:buChar char="ü"/>
            </a:pPr>
            <a:r>
              <a:rPr lang="ru-RU" dirty="0"/>
              <a:t>К сожалению, в настоящее время </a:t>
            </a:r>
            <a:r>
              <a:rPr lang="ru-RU" b="1" dirty="0"/>
              <a:t>не существует единых международных норм и правил</a:t>
            </a:r>
            <a:r>
              <a:rPr lang="ru-RU" dirty="0"/>
              <a:t>, регулирующих применение антибиотиков в животноводстве.</a:t>
            </a:r>
          </a:p>
          <a:p>
            <a:pPr>
              <a:buFont typeface="Wingdings" panose="05000000000000000000" pitchFamily="2" charset="2"/>
              <a:buChar char="ü"/>
            </a:pPr>
            <a:r>
              <a:rPr lang="ru-RU" dirty="0"/>
              <a:t>В странах, которые последовательно занимаются решением этой проблемы, </a:t>
            </a:r>
            <a:r>
              <a:rPr lang="ru-RU" b="1" dirty="0"/>
              <a:t>распространенность </a:t>
            </a:r>
            <a:r>
              <a:rPr lang="ru-RU" dirty="0"/>
              <a:t>АМР у зоонозных бактерий и бактерий- индикаторов в мясной продукции местного производства </a:t>
            </a:r>
            <a:r>
              <a:rPr lang="ru-RU" b="1" dirty="0"/>
              <a:t>оказывается ниже</a:t>
            </a:r>
            <a:r>
              <a:rPr lang="ru-RU" dirty="0"/>
              <a:t>, чем в импортируемых продуктах, что доказывает возможность измерения эффективности рекомендуемых мер</a:t>
            </a:r>
          </a:p>
          <a:p>
            <a:endParaRPr lang="ru-RU" dirty="0"/>
          </a:p>
        </p:txBody>
      </p:sp>
      <p:sp>
        <p:nvSpPr>
          <p:cNvPr id="4" name="Номер слайда 3"/>
          <p:cNvSpPr>
            <a:spLocks noGrp="1"/>
          </p:cNvSpPr>
          <p:nvPr>
            <p:ph type="sldNum" sz="quarter" idx="12"/>
          </p:nvPr>
        </p:nvSpPr>
        <p:spPr/>
        <p:txBody>
          <a:bodyPr/>
          <a:lstStyle/>
          <a:p>
            <a:fld id="{1F90D5E4-5731-4317-B130-0AE07FC50E05}" type="slidenum">
              <a:rPr lang="ru-RU" smtClean="0"/>
              <a:t>16</a:t>
            </a:fld>
            <a:endParaRPr lang="ru-RU"/>
          </a:p>
        </p:txBody>
      </p:sp>
    </p:spTree>
    <p:extLst>
      <p:ext uri="{BB962C8B-B14F-4D97-AF65-F5344CB8AC3E}">
        <p14:creationId xmlns:p14="http://schemas.microsoft.com/office/powerpoint/2010/main" val="112423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l="3000" t="-2000" r="2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2800" b="1" dirty="0">
                <a:solidFill>
                  <a:schemeClr val="accent1">
                    <a:lumMod val="75000"/>
                  </a:schemeClr>
                </a:solidFill>
                <a:effectLst>
                  <a:outerShdw blurRad="38100" dist="38100" dir="2700000" algn="tl">
                    <a:srgbClr val="000000">
                      <a:alpha val="43137"/>
                    </a:srgbClr>
                  </a:outerShdw>
                </a:effectLst>
              </a:rPr>
              <a:t>Направление 4. Профилактика и контроль инфекций</a:t>
            </a:r>
          </a:p>
        </p:txBody>
      </p:sp>
      <p:sp>
        <p:nvSpPr>
          <p:cNvPr id="3" name="Объект 2"/>
          <p:cNvSpPr>
            <a:spLocks noGrp="1"/>
          </p:cNvSpPr>
          <p:nvPr>
            <p:ph idx="1"/>
          </p:nvPr>
        </p:nvSpPr>
        <p:spPr>
          <a:xfrm>
            <a:off x="107504" y="1396580"/>
            <a:ext cx="8928992" cy="5429200"/>
          </a:xfrm>
        </p:spPr>
        <p:txBody>
          <a:bodyPr>
            <a:normAutofit fontScale="77500" lnSpcReduction="20000"/>
          </a:bodyPr>
          <a:lstStyle/>
          <a:p>
            <a:pPr>
              <a:buFont typeface="Wingdings" panose="05000000000000000000" pitchFamily="2" charset="2"/>
              <a:buChar char="ü"/>
            </a:pPr>
            <a:r>
              <a:rPr lang="ru-RU" dirty="0"/>
              <a:t>Бактерии с АМР, так же как и бактерии, чувствительные к антибиотикам, </a:t>
            </a:r>
            <a:r>
              <a:rPr lang="ru-RU" b="1" dirty="0"/>
              <a:t>могут передаваться от человека к человеку</a:t>
            </a:r>
            <a:r>
              <a:rPr lang="ru-RU" dirty="0"/>
              <a:t>, от человека </a:t>
            </a:r>
            <a:r>
              <a:rPr lang="ru-RU" b="1" dirty="0"/>
              <a:t>в окружающую среду </a:t>
            </a:r>
            <a:r>
              <a:rPr lang="ru-RU" dirty="0"/>
              <a:t>и затем обратно к человеку.</a:t>
            </a:r>
          </a:p>
          <a:p>
            <a:pPr>
              <a:buFont typeface="Wingdings" panose="05000000000000000000" pitchFamily="2" charset="2"/>
              <a:buChar char="ü"/>
            </a:pPr>
            <a:r>
              <a:rPr lang="ru-RU" dirty="0"/>
              <a:t>Помимо этого, </a:t>
            </a:r>
            <a:r>
              <a:rPr lang="ru-RU" b="1" dirty="0"/>
              <a:t>гены резистентности</a:t>
            </a:r>
            <a:r>
              <a:rPr lang="ru-RU" dirty="0"/>
              <a:t>, кодирующие АМР зачастую </a:t>
            </a:r>
            <a:r>
              <a:rPr lang="ru-RU" b="1" dirty="0"/>
              <a:t>легко передаются </a:t>
            </a:r>
            <a:r>
              <a:rPr lang="ru-RU" dirty="0"/>
              <a:t>от резистентных микроорганизмов к </a:t>
            </a:r>
            <a:r>
              <a:rPr lang="ru-RU" b="1" dirty="0"/>
              <a:t>чувствительным</a:t>
            </a:r>
            <a:r>
              <a:rPr lang="ru-RU" dirty="0"/>
              <a:t>, которые, размножаясь и распространяясь, выступают как источник дальнейшей передачи генов резистентности. </a:t>
            </a:r>
          </a:p>
          <a:p>
            <a:pPr>
              <a:buFont typeface="Wingdings" panose="05000000000000000000" pitchFamily="2" charset="2"/>
              <a:buChar char="ü"/>
            </a:pPr>
            <a:r>
              <a:rPr lang="ru-RU" dirty="0"/>
              <a:t>Именно по этой причине огромное значение </a:t>
            </a:r>
            <a:r>
              <a:rPr lang="ru-RU" b="1" dirty="0"/>
              <a:t>имеют меры </a:t>
            </a:r>
            <a:r>
              <a:rPr lang="ru-RU" dirty="0"/>
              <a:t>по профилактике и контролю инфекций, направленные на </a:t>
            </a:r>
            <a:r>
              <a:rPr lang="ru-RU" b="1" dirty="0"/>
              <a:t>ограничение распространения</a:t>
            </a:r>
            <a:r>
              <a:rPr lang="ru-RU" dirty="0"/>
              <a:t> резистентных к антибиотикам бактерий. </a:t>
            </a:r>
          </a:p>
          <a:p>
            <a:pPr>
              <a:buFont typeface="Wingdings" panose="05000000000000000000" pitchFamily="2" charset="2"/>
              <a:buChar char="ü"/>
            </a:pPr>
            <a:r>
              <a:rPr lang="ru-RU" dirty="0"/>
              <a:t>Сегодня существуют примеры успешных </a:t>
            </a:r>
            <a:r>
              <a:rPr lang="ru-RU" b="1" dirty="0"/>
              <a:t>национальных программ </a:t>
            </a:r>
            <a:r>
              <a:rPr lang="ru-RU" dirty="0"/>
              <a:t>по борьбе с распространением специфических инфекций, таких как ВИЧ, туберкулез и малярия. </a:t>
            </a:r>
          </a:p>
        </p:txBody>
      </p:sp>
      <p:sp>
        <p:nvSpPr>
          <p:cNvPr id="4" name="Номер слайда 3"/>
          <p:cNvSpPr>
            <a:spLocks noGrp="1"/>
          </p:cNvSpPr>
          <p:nvPr>
            <p:ph type="sldNum" sz="quarter" idx="12"/>
          </p:nvPr>
        </p:nvSpPr>
        <p:spPr/>
        <p:txBody>
          <a:bodyPr/>
          <a:lstStyle/>
          <a:p>
            <a:fld id="{1F90D5E4-5731-4317-B130-0AE07FC50E05}" type="slidenum">
              <a:rPr lang="ru-RU" smtClean="0"/>
              <a:t>17</a:t>
            </a:fld>
            <a:endParaRPr lang="ru-RU"/>
          </a:p>
        </p:txBody>
      </p:sp>
    </p:spTree>
    <p:extLst>
      <p:ext uri="{BB962C8B-B14F-4D97-AF65-F5344CB8AC3E}">
        <p14:creationId xmlns:p14="http://schemas.microsoft.com/office/powerpoint/2010/main" val="3529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000" t="-2000" r="3000" b="2000"/>
          </a:stretch>
        </a:blipFill>
        <a:effectLst/>
      </p:bgPr>
    </p:bg>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rmAutofit/>
          </a:bodyPr>
          <a:lstStyle/>
          <a:p>
            <a:r>
              <a:rPr lang="ru-RU" sz="2800" b="1" dirty="0">
                <a:solidFill>
                  <a:schemeClr val="accent1">
                    <a:lumMod val="75000"/>
                  </a:schemeClr>
                </a:solidFill>
                <a:effectLst>
                  <a:outerShdw blurRad="38100" dist="38100" dir="2700000" algn="tl">
                    <a:srgbClr val="000000">
                      <a:alpha val="43137"/>
                    </a:srgbClr>
                  </a:outerShdw>
                </a:effectLst>
              </a:rPr>
              <a:t>Направление 5. Содействие инновациям</a:t>
            </a:r>
            <a:r>
              <a:rPr lang="en-US" sz="2800" b="1" dirty="0">
                <a:solidFill>
                  <a:schemeClr val="accent1">
                    <a:lumMod val="75000"/>
                  </a:schemeClr>
                </a:solidFill>
                <a:effectLst>
                  <a:outerShdw blurRad="38100" dist="38100" dir="2700000" algn="tl">
                    <a:srgbClr val="000000">
                      <a:alpha val="43137"/>
                    </a:srgbClr>
                  </a:outerShdw>
                </a:effectLst>
              </a:rPr>
              <a:t> (I)</a:t>
            </a:r>
            <a:endParaRPr lang="ru-RU" sz="2800" b="1" dirty="0">
              <a:solidFill>
                <a:schemeClr val="accent1">
                  <a:lumMod val="75000"/>
                </a:schemeClr>
              </a:solidFill>
            </a:endParaRPr>
          </a:p>
        </p:txBody>
      </p:sp>
      <p:sp>
        <p:nvSpPr>
          <p:cNvPr id="7" name="Объект 6"/>
          <p:cNvSpPr>
            <a:spLocks noGrp="1"/>
          </p:cNvSpPr>
          <p:nvPr>
            <p:ph sz="half" idx="1"/>
          </p:nvPr>
        </p:nvSpPr>
        <p:spPr>
          <a:xfrm>
            <a:off x="107504" y="1340768"/>
            <a:ext cx="4388296" cy="5517232"/>
          </a:xfrm>
        </p:spPr>
        <p:txBody>
          <a:bodyPr>
            <a:noAutofit/>
          </a:bodyPr>
          <a:lstStyle/>
          <a:p>
            <a:pPr>
              <a:buFont typeface="Wingdings" panose="05000000000000000000" pitchFamily="2" charset="2"/>
              <a:buChar char="ü"/>
            </a:pPr>
            <a:r>
              <a:rPr lang="ru-RU" sz="2000" dirty="0"/>
              <a:t>Открытие пенициллина стало началом </a:t>
            </a:r>
            <a:r>
              <a:rPr lang="ru-RU" sz="2000" b="1" dirty="0"/>
              <a:t>«эры антибиотиков», </a:t>
            </a:r>
            <a:r>
              <a:rPr lang="ru-RU" sz="2000" dirty="0"/>
              <a:t>благодаря которым человечество научилось </a:t>
            </a:r>
            <a:r>
              <a:rPr lang="ru-RU" sz="2000" b="1" dirty="0"/>
              <a:t>лечить инфекции</a:t>
            </a:r>
            <a:r>
              <a:rPr lang="ru-RU" sz="2000" dirty="0"/>
              <a:t>, ранее считавшиеся смертельными. </a:t>
            </a:r>
          </a:p>
          <a:p>
            <a:pPr>
              <a:buFont typeface="Wingdings" panose="05000000000000000000" pitchFamily="2" charset="2"/>
              <a:buChar char="ü"/>
            </a:pPr>
            <a:r>
              <a:rPr lang="ru-RU" sz="2000" dirty="0"/>
              <a:t>Тем не менее, за последние несколько десятилетий </a:t>
            </a:r>
            <a:r>
              <a:rPr lang="ru-RU" sz="2000" b="1" dirty="0"/>
              <a:t>процесс создания новых </a:t>
            </a:r>
            <a:r>
              <a:rPr lang="ru-RU" sz="2000" dirty="0"/>
              <a:t>противомикробных препаратов </a:t>
            </a:r>
            <a:r>
              <a:rPr lang="ru-RU" sz="2000" b="1" dirty="0"/>
              <a:t>резко замедлился</a:t>
            </a:r>
            <a:r>
              <a:rPr lang="ru-RU" sz="2000" dirty="0"/>
              <a:t>, и сегодня число лекарственных средств, которые могут успешно применяться в лечении современных инфекций с множественной лекарственной резистентностью, оказалось совсем незначительным. </a:t>
            </a:r>
          </a:p>
        </p:txBody>
      </p:sp>
      <p:pic>
        <p:nvPicPr>
          <p:cNvPr id="16" name="Объект 1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18122"/>
            <a:ext cx="4038600" cy="2690118"/>
          </a:xfrm>
        </p:spPr>
      </p:pic>
      <p:sp>
        <p:nvSpPr>
          <p:cNvPr id="2" name="Номер слайда 1"/>
          <p:cNvSpPr>
            <a:spLocks noGrp="1"/>
          </p:cNvSpPr>
          <p:nvPr>
            <p:ph type="sldNum" sz="quarter" idx="12"/>
          </p:nvPr>
        </p:nvSpPr>
        <p:spPr/>
        <p:txBody>
          <a:bodyPr/>
          <a:lstStyle/>
          <a:p>
            <a:fld id="{1F90D5E4-5731-4317-B130-0AE07FC50E05}" type="slidenum">
              <a:rPr lang="ru-RU" smtClean="0"/>
              <a:t>18</a:t>
            </a:fld>
            <a:endParaRPr lang="ru-RU"/>
          </a:p>
        </p:txBody>
      </p:sp>
    </p:spTree>
    <p:extLst>
      <p:ext uri="{BB962C8B-B14F-4D97-AF65-F5344CB8AC3E}">
        <p14:creationId xmlns:p14="http://schemas.microsoft.com/office/powerpoint/2010/main" val="414175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4000" t="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chemeClr val="accent1">
                    <a:lumMod val="75000"/>
                  </a:schemeClr>
                </a:solidFill>
                <a:effectLst>
                  <a:outerShdw blurRad="38100" dist="38100" dir="2700000" algn="tl">
                    <a:srgbClr val="000000">
                      <a:alpha val="43137"/>
                    </a:srgbClr>
                  </a:outerShdw>
                </a:effectLst>
              </a:rPr>
              <a:t>Направление 5. Содействие инновациям (</a:t>
            </a:r>
            <a:r>
              <a:rPr lang="en-US" sz="2800" b="1" dirty="0">
                <a:solidFill>
                  <a:schemeClr val="accent1">
                    <a:lumMod val="75000"/>
                  </a:schemeClr>
                </a:solidFill>
                <a:effectLst>
                  <a:outerShdw blurRad="38100" dist="38100" dir="2700000" algn="tl">
                    <a:srgbClr val="000000">
                      <a:alpha val="43137"/>
                    </a:srgbClr>
                  </a:outerShdw>
                </a:effectLst>
              </a:rPr>
              <a:t>II)</a:t>
            </a:r>
            <a:endParaRPr lang="ru-RU" sz="2800" dirty="0">
              <a:solidFill>
                <a:schemeClr val="accent1">
                  <a:lumMod val="75000"/>
                </a:schemeClr>
              </a:solidFill>
            </a:endParaRPr>
          </a:p>
        </p:txBody>
      </p:sp>
      <p:sp>
        <p:nvSpPr>
          <p:cNvPr id="3" name="Объект 2"/>
          <p:cNvSpPr>
            <a:spLocks noGrp="1"/>
          </p:cNvSpPr>
          <p:nvPr>
            <p:ph idx="1"/>
          </p:nvPr>
        </p:nvSpPr>
        <p:spPr>
          <a:xfrm>
            <a:off x="457200" y="1600200"/>
            <a:ext cx="8229600" cy="4853136"/>
          </a:xfrm>
        </p:spPr>
        <p:txBody>
          <a:bodyPr>
            <a:normAutofit fontScale="77500" lnSpcReduction="20000"/>
          </a:bodyPr>
          <a:lstStyle/>
          <a:p>
            <a:pPr>
              <a:buFont typeface="Wingdings" panose="05000000000000000000" pitchFamily="2" charset="2"/>
              <a:buChar char="ü"/>
            </a:pPr>
            <a:r>
              <a:rPr lang="ru-RU" dirty="0"/>
              <a:t>У крупных фармацевтических компаний отсутствует (или почти отсутствует) </a:t>
            </a:r>
            <a:r>
              <a:rPr lang="ru-RU" b="1" dirty="0"/>
              <a:t>финансовая заинтересованность </a:t>
            </a:r>
            <a:r>
              <a:rPr lang="ru-RU" dirty="0"/>
              <a:t>в том, чтобы инвестировать средства в подобные разработки, в то время как современное здравоохранение испытывает </a:t>
            </a:r>
            <a:r>
              <a:rPr lang="ru-RU" b="1" dirty="0"/>
              <a:t>острейшую потребность в инновационных научно- технических исследованиях</a:t>
            </a:r>
            <a:r>
              <a:rPr lang="ru-RU" dirty="0"/>
              <a:t>, направленных на создание новых противомикробных препаратов и вакцин.</a:t>
            </a:r>
          </a:p>
          <a:p>
            <a:pPr>
              <a:buFont typeface="Wingdings" panose="05000000000000000000" pitchFamily="2" charset="2"/>
              <a:buChar char="ü"/>
            </a:pPr>
            <a:r>
              <a:rPr lang="ru-RU" dirty="0"/>
              <a:t>Человечество также нуждается в </a:t>
            </a:r>
            <a:r>
              <a:rPr lang="ru-RU" b="1" dirty="0"/>
              <a:t>новых технологиях и инновационных разработках</a:t>
            </a:r>
            <a:r>
              <a:rPr lang="ru-RU" dirty="0"/>
              <a:t>, таких как диагностические экспресс-тесты и тесты, применимые непосредственно в местах оказания медицинской помощи, а также в профилактике и контроле инфекций, поскольку эти факторы играют важнейшую роль в сдерживании АМР. </a:t>
            </a:r>
          </a:p>
          <a:p>
            <a:endParaRPr lang="ru-RU" dirty="0"/>
          </a:p>
        </p:txBody>
      </p:sp>
      <p:sp>
        <p:nvSpPr>
          <p:cNvPr id="4" name="Номер слайда 3"/>
          <p:cNvSpPr>
            <a:spLocks noGrp="1"/>
          </p:cNvSpPr>
          <p:nvPr>
            <p:ph type="sldNum" sz="quarter" idx="12"/>
          </p:nvPr>
        </p:nvSpPr>
        <p:spPr/>
        <p:txBody>
          <a:bodyPr/>
          <a:lstStyle/>
          <a:p>
            <a:fld id="{1F90D5E4-5731-4317-B130-0AE07FC50E05}" type="slidenum">
              <a:rPr lang="ru-RU" smtClean="0"/>
              <a:t>19</a:t>
            </a:fld>
            <a:endParaRPr lang="ru-RU"/>
          </a:p>
        </p:txBody>
      </p:sp>
    </p:spTree>
    <p:extLst>
      <p:ext uri="{BB962C8B-B14F-4D97-AF65-F5344CB8AC3E}">
        <p14:creationId xmlns:p14="http://schemas.microsoft.com/office/powerpoint/2010/main" val="89421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zhetimkarinova_g\Desktop\ЛЕК Бюллетень\123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3923928" cy="53732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53136" y="548680"/>
            <a:ext cx="4824536" cy="2616101"/>
          </a:xfrm>
          <a:prstGeom prst="rect">
            <a:avLst/>
          </a:prstGeom>
          <a:gradFill>
            <a:gsLst>
              <a:gs pos="0">
                <a:schemeClr val="tx2">
                  <a:lumMod val="20000"/>
                  <a:lumOff val="80000"/>
                  <a:alpha val="27000"/>
                </a:schemeClr>
              </a:gs>
              <a:gs pos="50000">
                <a:schemeClr val="accent1">
                  <a:lumMod val="20000"/>
                  <a:lumOff val="80000"/>
                </a:schemeClr>
              </a:gs>
              <a:gs pos="100000">
                <a:schemeClr val="bg1"/>
              </a:gs>
            </a:gsLst>
            <a:lin ang="5400000" scaled="1"/>
          </a:gradFill>
        </p:spPr>
        <p:txBody>
          <a:bodyPr wrap="square" rtlCol="0">
            <a:spAutoFit/>
          </a:bodyPr>
          <a:lstStyle/>
          <a:p>
            <a:r>
              <a:rPr lang="ru-RU" sz="2800" b="1" spc="300" dirty="0">
                <a:solidFill>
                  <a:schemeClr val="accent1">
                    <a:lumMod val="50000"/>
                  </a:schemeClr>
                </a:solidFill>
              </a:rPr>
              <a:t>Что такое устойчивость к антибиотикам? </a:t>
            </a:r>
          </a:p>
          <a:p>
            <a:pPr marL="285750" indent="-285750">
              <a:buFont typeface="Arial" panose="020B0604020202020204" pitchFamily="34" charset="0"/>
              <a:buChar char="•"/>
            </a:pPr>
            <a:r>
              <a:rPr lang="ru-RU" dirty="0"/>
              <a:t>когда бактерии адаптировались и разработали способ, чтобы защитить себя от гибели от  антибиотиков</a:t>
            </a:r>
          </a:p>
          <a:p>
            <a:pPr marL="285750" indent="-285750">
              <a:buFont typeface="Arial" panose="020B0604020202020204" pitchFamily="34" charset="0"/>
              <a:buChar char="•"/>
            </a:pPr>
            <a:r>
              <a:rPr lang="ru-RU" dirty="0"/>
              <a:t>бактерии развивают устойчивость при злоупотреблении антибиотиками или при неправильном их использовании</a:t>
            </a:r>
          </a:p>
        </p:txBody>
      </p:sp>
      <p:sp>
        <p:nvSpPr>
          <p:cNvPr id="2" name="Прямоугольник с двумя вырезанными противолежащими углами 1"/>
          <p:cNvSpPr/>
          <p:nvPr/>
        </p:nvSpPr>
        <p:spPr>
          <a:xfrm>
            <a:off x="395536" y="1859034"/>
            <a:ext cx="4320480" cy="4591526"/>
          </a:xfrm>
          <a:prstGeom prst="snip2DiagRect">
            <a:avLst>
              <a:gd name="adj1" fmla="val 17993"/>
              <a:gd name="adj2" fmla="val 16667"/>
            </a:avLst>
          </a:prstGeom>
          <a:gradFill flip="none" rotWithShape="1">
            <a:gsLst>
              <a:gs pos="0">
                <a:schemeClr val="accent5">
                  <a:lumMod val="40000"/>
                  <a:lumOff val="60000"/>
                  <a:alpha val="69000"/>
                </a:schemeClr>
              </a:gs>
              <a:gs pos="10000">
                <a:schemeClr val="accent3">
                  <a:lumMod val="40000"/>
                  <a:lumOff val="60000"/>
                  <a:alpha val="49000"/>
                </a:schemeClr>
              </a:gs>
              <a:gs pos="56000">
                <a:schemeClr val="bg1">
                  <a:alpha val="37000"/>
                </a:schemeClr>
              </a:gs>
            </a:gsLst>
            <a:lin ang="0" scaled="1"/>
            <a:tileRect/>
          </a:gradFill>
          <a:ln>
            <a:solidFill>
              <a:schemeClr val="accent5">
                <a:lumMod val="75000"/>
              </a:schemeClr>
            </a:solidFill>
          </a:ln>
        </p:spPr>
        <p:txBody>
          <a:bodyPr wrap="square">
            <a:spAutoFit/>
          </a:bodyPr>
          <a:lstStyle/>
          <a:p>
            <a:r>
              <a:rPr lang="ru-RU" b="1" dirty="0">
                <a:effectLst>
                  <a:outerShdw blurRad="38100" dist="38100" dir="2700000" algn="tl">
                    <a:srgbClr val="000000">
                      <a:alpha val="43137"/>
                    </a:srgbClr>
                  </a:outerShdw>
                </a:effectLst>
              </a:rPr>
              <a:t>Почему это проблема?</a:t>
            </a:r>
          </a:p>
          <a:p>
            <a:pPr marL="285750" indent="-285750">
              <a:buFont typeface="Wingdings" panose="05000000000000000000" pitchFamily="2" charset="2"/>
              <a:buChar char="v"/>
            </a:pPr>
            <a:r>
              <a:rPr lang="ru-RU" sz="1600" dirty="0"/>
              <a:t>инфекции, вызванные устойчивыми к антибиотикам бактериями труднее лечить, это приводит к повышению уровня заболеваемости и смертности, а также у увеличению длительные госпитализации.</a:t>
            </a:r>
          </a:p>
          <a:p>
            <a:pPr marL="285750" indent="-285750">
              <a:buFont typeface="Wingdings" panose="05000000000000000000" pitchFamily="2" charset="2"/>
              <a:buChar char="v"/>
            </a:pPr>
            <a:r>
              <a:rPr lang="ru-RU" sz="1600" dirty="0"/>
              <a:t>операции на костях, сердце, кишечнике, и такие методы лечения как химиотерапия - все это требует антибиотикотерапии, чтобы быть успешными; если наши антибиотики не работают эти процедуры будет невозможно провести без риска заражения</a:t>
            </a:r>
          </a:p>
        </p:txBody>
      </p:sp>
      <p:sp>
        <p:nvSpPr>
          <p:cNvPr id="8" name="Прямоугольник 7"/>
          <p:cNvSpPr/>
          <p:nvPr/>
        </p:nvSpPr>
        <p:spPr>
          <a:xfrm>
            <a:off x="0" y="102404"/>
            <a:ext cx="6524548" cy="1754326"/>
          </a:xfrm>
          <a:prstGeom prst="rect">
            <a:avLst/>
          </a:prstGeom>
          <a:gradFill>
            <a:gsLst>
              <a:gs pos="0">
                <a:schemeClr val="accent5">
                  <a:lumMod val="20000"/>
                  <a:lumOff val="80000"/>
                </a:schemeClr>
              </a:gs>
              <a:gs pos="10000">
                <a:schemeClr val="accent5">
                  <a:lumMod val="40000"/>
                  <a:lumOff val="60000"/>
                </a:schemeClr>
              </a:gs>
              <a:gs pos="47000">
                <a:schemeClr val="bg1">
                  <a:alpha val="0"/>
                </a:schemeClr>
              </a:gs>
            </a:gsLst>
            <a:lin ang="0" scaled="1"/>
          </a:gra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ru-RU" b="1" i="1" dirty="0"/>
              <a:t>	</a:t>
            </a:r>
            <a:r>
              <a:rPr lang="vi-VN" b="1" i="1" dirty="0"/>
              <a:t>Антибиотикорезистентность</a:t>
            </a:r>
            <a:r>
              <a:rPr lang="ru-RU" b="1" i="1" dirty="0"/>
              <a:t> (АБР)</a:t>
            </a:r>
            <a:r>
              <a:rPr lang="ru-RU" b="1" dirty="0"/>
              <a:t> </a:t>
            </a:r>
          </a:p>
          <a:p>
            <a:pPr marL="285750" lvl="0" indent="-285750">
              <a:buFontTx/>
              <a:buChar char="-"/>
            </a:pPr>
            <a:r>
              <a:rPr lang="ru-RU" b="1" dirty="0"/>
              <a:t>феномен устойчивости штамма возбудителей инфекции </a:t>
            </a:r>
          </a:p>
          <a:p>
            <a:pPr lvl="0"/>
            <a:r>
              <a:rPr lang="ru-RU" b="1" dirty="0"/>
              <a:t>к действию одного или нескольких антибактериальных препаратов, снижение чувствительности (устойчивость, невосприимчивость) культуры микроорганизмов к действию антибактериального вещества.</a:t>
            </a:r>
            <a:endParaRPr lang="ru-RU" dirty="0"/>
          </a:p>
        </p:txBody>
      </p:sp>
      <p:pic>
        <p:nvPicPr>
          <p:cNvPr id="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280" y="32102"/>
            <a:ext cx="1368152" cy="119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fld id="{1F90D5E4-5731-4317-B130-0AE07FC50E05}" type="slidenum">
              <a:rPr lang="ru-RU" smtClean="0"/>
              <a:t>2</a:t>
            </a:fld>
            <a:endParaRPr lang="ru-RU"/>
          </a:p>
        </p:txBody>
      </p:sp>
    </p:spTree>
    <p:extLst>
      <p:ext uri="{BB962C8B-B14F-4D97-AF65-F5344CB8AC3E}">
        <p14:creationId xmlns:p14="http://schemas.microsoft.com/office/powerpoint/2010/main" val="212865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F90D5E4-5731-4317-B130-0AE07FC50E05}" type="slidenum">
              <a:rPr lang="ru-RU" smtClean="0"/>
              <a:t>20</a:t>
            </a:fld>
            <a:endParaRPr lang="ru-RU"/>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696"/>
            <a:ext cx="7992888" cy="6858000"/>
          </a:xfrm>
        </p:spPr>
      </p:pic>
    </p:spTree>
    <p:extLst>
      <p:ext uri="{BB962C8B-B14F-4D97-AF65-F5344CB8AC3E}">
        <p14:creationId xmlns:p14="http://schemas.microsoft.com/office/powerpoint/2010/main" val="1606883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0"/>
            <a:ext cx="7992888" cy="6844707"/>
          </a:xfrm>
        </p:spPr>
      </p:pic>
      <p:sp>
        <p:nvSpPr>
          <p:cNvPr id="4" name="Номер слайда 3"/>
          <p:cNvSpPr>
            <a:spLocks noGrp="1"/>
          </p:cNvSpPr>
          <p:nvPr>
            <p:ph type="sldNum" sz="quarter" idx="12"/>
          </p:nvPr>
        </p:nvSpPr>
        <p:spPr/>
        <p:txBody>
          <a:bodyPr/>
          <a:lstStyle/>
          <a:p>
            <a:fld id="{1F90D5E4-5731-4317-B130-0AE07FC50E05}" type="slidenum">
              <a:rPr lang="ru-RU" smtClean="0"/>
              <a:t>21</a:t>
            </a:fld>
            <a:endParaRPr lang="ru-RU"/>
          </a:p>
        </p:txBody>
      </p:sp>
    </p:spTree>
    <p:extLst>
      <p:ext uri="{BB962C8B-B14F-4D97-AF65-F5344CB8AC3E}">
        <p14:creationId xmlns:p14="http://schemas.microsoft.com/office/powerpoint/2010/main" val="1630685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0"/>
            <a:ext cx="7920880" cy="6858000"/>
          </a:xfrm>
        </p:spPr>
      </p:pic>
      <p:sp>
        <p:nvSpPr>
          <p:cNvPr id="4" name="Номер слайда 3"/>
          <p:cNvSpPr>
            <a:spLocks noGrp="1"/>
          </p:cNvSpPr>
          <p:nvPr>
            <p:ph type="sldNum" sz="quarter" idx="12"/>
          </p:nvPr>
        </p:nvSpPr>
        <p:spPr/>
        <p:txBody>
          <a:bodyPr/>
          <a:lstStyle/>
          <a:p>
            <a:fld id="{1F90D5E4-5731-4317-B130-0AE07FC50E05}" type="slidenum">
              <a:rPr lang="ru-RU" smtClean="0"/>
              <a:t>22</a:t>
            </a:fld>
            <a:endParaRPr lang="ru-RU"/>
          </a:p>
        </p:txBody>
      </p:sp>
    </p:spTree>
    <p:extLst>
      <p:ext uri="{BB962C8B-B14F-4D97-AF65-F5344CB8AC3E}">
        <p14:creationId xmlns:p14="http://schemas.microsoft.com/office/powerpoint/2010/main" val="165745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0"/>
            <a:ext cx="7848872" cy="6858000"/>
          </a:xfrm>
        </p:spPr>
      </p:pic>
      <p:sp>
        <p:nvSpPr>
          <p:cNvPr id="4" name="Номер слайда 3"/>
          <p:cNvSpPr>
            <a:spLocks noGrp="1"/>
          </p:cNvSpPr>
          <p:nvPr>
            <p:ph type="sldNum" sz="quarter" idx="12"/>
          </p:nvPr>
        </p:nvSpPr>
        <p:spPr/>
        <p:txBody>
          <a:bodyPr/>
          <a:lstStyle/>
          <a:p>
            <a:fld id="{1F90D5E4-5731-4317-B130-0AE07FC50E05}" type="slidenum">
              <a:rPr lang="ru-RU" smtClean="0"/>
              <a:t>23</a:t>
            </a:fld>
            <a:endParaRPr lang="ru-RU"/>
          </a:p>
        </p:txBody>
      </p:sp>
    </p:spTree>
    <p:extLst>
      <p:ext uri="{BB962C8B-B14F-4D97-AF65-F5344CB8AC3E}">
        <p14:creationId xmlns:p14="http://schemas.microsoft.com/office/powerpoint/2010/main" val="91526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0"/>
            <a:ext cx="7848872" cy="6845416"/>
          </a:xfrm>
        </p:spPr>
      </p:pic>
      <p:sp>
        <p:nvSpPr>
          <p:cNvPr id="4" name="Номер слайда 3"/>
          <p:cNvSpPr>
            <a:spLocks noGrp="1"/>
          </p:cNvSpPr>
          <p:nvPr>
            <p:ph type="sldNum" sz="quarter" idx="12"/>
          </p:nvPr>
        </p:nvSpPr>
        <p:spPr/>
        <p:txBody>
          <a:bodyPr/>
          <a:lstStyle/>
          <a:p>
            <a:fld id="{1F90D5E4-5731-4317-B130-0AE07FC50E05}" type="slidenum">
              <a:rPr lang="ru-RU" smtClean="0"/>
              <a:t>24</a:t>
            </a:fld>
            <a:endParaRPr lang="ru-RU"/>
          </a:p>
        </p:txBody>
      </p:sp>
    </p:spTree>
    <p:extLst>
      <p:ext uri="{BB962C8B-B14F-4D97-AF65-F5344CB8AC3E}">
        <p14:creationId xmlns:p14="http://schemas.microsoft.com/office/powerpoint/2010/main" val="823183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lstStyle/>
          <a:p>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тыңдағаныңыз үшін РАХМЕТ</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за внимание!</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for attention!</a:t>
            </a:r>
          </a:p>
        </p:txBody>
      </p:sp>
      <p:pic>
        <p:nvPicPr>
          <p:cNvPr id="5124" name="Picture 4" descr="C:\Users\nurgaas1\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32" y="2714620"/>
            <a:ext cx="3948114" cy="3296194"/>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1F90D5E4-5731-4317-B130-0AE07FC50E05}" type="slidenum">
              <a:rPr lang="ru-RU" smtClean="0"/>
              <a:t>25</a:t>
            </a:fld>
            <a:endParaRPr lang="ru-RU"/>
          </a:p>
        </p:txBody>
      </p:sp>
    </p:spTree>
    <p:extLst>
      <p:ext uri="{BB962C8B-B14F-4D97-AF65-F5344CB8AC3E}">
        <p14:creationId xmlns:p14="http://schemas.microsoft.com/office/powerpoint/2010/main" val="19542781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3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19256" cy="864096"/>
          </a:xfrm>
        </p:spPr>
        <p:txBody>
          <a:bodyPr>
            <a:normAutofit fontScale="90000"/>
          </a:bodyPr>
          <a:lstStyle/>
          <a:p>
            <a:r>
              <a:rPr lang="ru-RU"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Типы Антибиотикорезистентности: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13" name="Группа 12"/>
          <p:cNvGrpSpPr/>
          <p:nvPr/>
        </p:nvGrpSpPr>
        <p:grpSpPr>
          <a:xfrm>
            <a:off x="1250099" y="1270893"/>
            <a:ext cx="6550269" cy="5296940"/>
            <a:chOff x="1250099" y="1270893"/>
            <a:chExt cx="6550269" cy="5296940"/>
          </a:xfrm>
        </p:grpSpPr>
        <p:sp>
          <p:nvSpPr>
            <p:cNvPr id="14" name="Полилиния 13"/>
            <p:cNvSpPr/>
            <p:nvPr/>
          </p:nvSpPr>
          <p:spPr>
            <a:xfrm rot="21600000">
              <a:off x="1791098" y="1270893"/>
              <a:ext cx="6009269" cy="1081998"/>
            </a:xfrm>
            <a:custGeom>
              <a:avLst/>
              <a:gdLst>
                <a:gd name="connsiteX0" fmla="*/ 0 w 6009269"/>
                <a:gd name="connsiteY0" fmla="*/ 0 h 1081996"/>
                <a:gd name="connsiteX1" fmla="*/ 5468271 w 6009269"/>
                <a:gd name="connsiteY1" fmla="*/ 0 h 1081996"/>
                <a:gd name="connsiteX2" fmla="*/ 6009269 w 6009269"/>
                <a:gd name="connsiteY2" fmla="*/ 540998 h 1081996"/>
                <a:gd name="connsiteX3" fmla="*/ 5468271 w 6009269"/>
                <a:gd name="connsiteY3" fmla="*/ 1081996 h 1081996"/>
                <a:gd name="connsiteX4" fmla="*/ 0 w 6009269"/>
                <a:gd name="connsiteY4" fmla="*/ 1081996 h 1081996"/>
                <a:gd name="connsiteX5" fmla="*/ 0 w 6009269"/>
                <a:gd name="connsiteY5" fmla="*/ 0 h 108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269" h="1081996">
                  <a:moveTo>
                    <a:pt x="6009269" y="1081995"/>
                  </a:moveTo>
                  <a:lnTo>
                    <a:pt x="540998" y="1081995"/>
                  </a:lnTo>
                  <a:lnTo>
                    <a:pt x="0" y="540998"/>
                  </a:lnTo>
                  <a:lnTo>
                    <a:pt x="540998" y="1"/>
                  </a:lnTo>
                  <a:lnTo>
                    <a:pt x="6009269" y="1"/>
                  </a:lnTo>
                  <a:lnTo>
                    <a:pt x="6009269" y="108199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747630" tIns="80011" rIns="149352" bIns="80011" numCol="1" spcCol="1270" anchor="ctr" anchorCtr="0">
              <a:noAutofit/>
            </a:bodyPr>
            <a:lstStyle/>
            <a:p>
              <a:pPr lvl="0" algn="ctr" defTabSz="933450" rtl="0">
                <a:lnSpc>
                  <a:spcPct val="90000"/>
                </a:lnSpc>
                <a:spcBef>
                  <a:spcPct val="0"/>
                </a:spcBef>
                <a:spcAft>
                  <a:spcPct val="35000"/>
                </a:spcAft>
              </a:pPr>
              <a:r>
                <a:rPr lang="en-US" sz="2100" kern="1200" dirty="0"/>
                <a:t>1. </a:t>
              </a:r>
              <a:r>
                <a:rPr lang="ru-RU" sz="2100" kern="1200" dirty="0"/>
                <a:t>Устойчивость к антибиотикам </a:t>
              </a:r>
            </a:p>
          </p:txBody>
        </p:sp>
        <p:sp>
          <p:nvSpPr>
            <p:cNvPr id="15" name="Овал 14"/>
            <p:cNvSpPr/>
            <p:nvPr/>
          </p:nvSpPr>
          <p:spPr>
            <a:xfrm>
              <a:off x="1250099" y="1270894"/>
              <a:ext cx="1081996" cy="1081996"/>
            </a:xfrm>
            <a:prstGeom prst="ellipse">
              <a:avLst/>
            </a:prstGeom>
            <a:blipFill>
              <a:blip r:embed="rId3" cstate="print">
                <a:extLst>
                  <a:ext uri="{28A0092B-C50C-407E-A947-70E740481C1C}">
                    <a14:useLocalDpi xmlns:a14="http://schemas.microsoft.com/office/drawing/2010/main" val="0"/>
                  </a:ext>
                </a:extLst>
              </a:blip>
              <a:srcRect/>
              <a:stretch>
                <a:fillRect t="-22000" b="-22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6" name="Полилиния 15"/>
            <p:cNvSpPr/>
            <p:nvPr/>
          </p:nvSpPr>
          <p:spPr>
            <a:xfrm rot="21600000">
              <a:off x="1791098" y="2675875"/>
              <a:ext cx="6009269" cy="1081997"/>
            </a:xfrm>
            <a:custGeom>
              <a:avLst/>
              <a:gdLst>
                <a:gd name="connsiteX0" fmla="*/ 0 w 6009269"/>
                <a:gd name="connsiteY0" fmla="*/ 0 h 1081996"/>
                <a:gd name="connsiteX1" fmla="*/ 5468271 w 6009269"/>
                <a:gd name="connsiteY1" fmla="*/ 0 h 1081996"/>
                <a:gd name="connsiteX2" fmla="*/ 6009269 w 6009269"/>
                <a:gd name="connsiteY2" fmla="*/ 540998 h 1081996"/>
                <a:gd name="connsiteX3" fmla="*/ 5468271 w 6009269"/>
                <a:gd name="connsiteY3" fmla="*/ 1081996 h 1081996"/>
                <a:gd name="connsiteX4" fmla="*/ 0 w 6009269"/>
                <a:gd name="connsiteY4" fmla="*/ 1081996 h 1081996"/>
                <a:gd name="connsiteX5" fmla="*/ 0 w 6009269"/>
                <a:gd name="connsiteY5" fmla="*/ 0 h 108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269" h="1081996">
                  <a:moveTo>
                    <a:pt x="6009269" y="1081995"/>
                  </a:moveTo>
                  <a:lnTo>
                    <a:pt x="540998" y="1081995"/>
                  </a:lnTo>
                  <a:lnTo>
                    <a:pt x="0" y="540998"/>
                  </a:lnTo>
                  <a:lnTo>
                    <a:pt x="540998" y="1"/>
                  </a:lnTo>
                  <a:lnTo>
                    <a:pt x="6009269" y="1"/>
                  </a:lnTo>
                  <a:lnTo>
                    <a:pt x="6009269" y="108199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80718"/>
                <a:satOff val="-3780"/>
                <a:lumOff val="21031"/>
                <a:alphaOff val="0"/>
              </a:schemeClr>
            </a:fillRef>
            <a:effectRef idx="2">
              <a:schemeClr val="accent1">
                <a:shade val="50000"/>
                <a:hueOff val="180718"/>
                <a:satOff val="-3780"/>
                <a:lumOff val="21031"/>
                <a:alphaOff val="0"/>
              </a:schemeClr>
            </a:effectRef>
            <a:fontRef idx="minor">
              <a:schemeClr val="lt1"/>
            </a:fontRef>
          </p:style>
          <p:txBody>
            <a:bodyPr spcFirstLastPara="0" vert="horz" wrap="square" lIns="747630" tIns="80010" rIns="149352" bIns="80011" numCol="1" spcCol="1270" anchor="ctr" anchorCtr="0">
              <a:noAutofit/>
            </a:bodyPr>
            <a:lstStyle/>
            <a:p>
              <a:pPr lvl="0" algn="ctr" defTabSz="933450" rtl="0">
                <a:lnSpc>
                  <a:spcPct val="90000"/>
                </a:lnSpc>
                <a:spcBef>
                  <a:spcPct val="0"/>
                </a:spcBef>
                <a:spcAft>
                  <a:spcPct val="35000"/>
                </a:spcAft>
              </a:pPr>
              <a:r>
                <a:rPr lang="en-US" sz="2100" kern="1200"/>
                <a:t>2. </a:t>
              </a:r>
              <a:r>
                <a:rPr lang="ru-RU" sz="2100" kern="1200"/>
                <a:t>Устойчивость к вирусам </a:t>
              </a:r>
              <a:r>
                <a:rPr lang="en-US" sz="2100" kern="1200"/>
                <a:t>(</a:t>
              </a:r>
              <a:r>
                <a:rPr lang="ru-RU" sz="2100" kern="1200"/>
                <a:t>например</a:t>
              </a:r>
              <a:r>
                <a:rPr lang="en-US" sz="2100" kern="1200"/>
                <a:t> </a:t>
              </a:r>
              <a:r>
                <a:rPr lang="ru-RU" sz="2100" kern="1200"/>
                <a:t>устойчивость к средствам против гепатита</a:t>
              </a:r>
              <a:r>
                <a:rPr lang="en-US" sz="2100" kern="1200"/>
                <a:t>) </a:t>
              </a:r>
              <a:endParaRPr lang="ru-RU" sz="2100" kern="1200"/>
            </a:p>
          </p:txBody>
        </p:sp>
        <p:sp>
          <p:nvSpPr>
            <p:cNvPr id="17" name="Овал 16"/>
            <p:cNvSpPr/>
            <p:nvPr/>
          </p:nvSpPr>
          <p:spPr>
            <a:xfrm>
              <a:off x="1250099" y="2675875"/>
              <a:ext cx="1081996" cy="1081996"/>
            </a:xfrm>
            <a:prstGeom prst="ellipse">
              <a:avLst/>
            </a:prstGeom>
            <a:blipFill>
              <a:blip r:embed="rId4" cstate="print">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4602"/>
                <a:satOff val="191"/>
                <a:lumOff val="-711"/>
                <a:alphaOff val="0"/>
              </a:schemeClr>
            </a:effectRef>
            <a:fontRef idx="minor">
              <a:schemeClr val="lt1">
                <a:hueOff val="0"/>
                <a:satOff val="0"/>
                <a:lumOff val="0"/>
                <a:alphaOff val="0"/>
              </a:schemeClr>
            </a:fontRef>
          </p:style>
        </p:sp>
        <p:sp>
          <p:nvSpPr>
            <p:cNvPr id="18" name="Полилиния 17"/>
            <p:cNvSpPr/>
            <p:nvPr/>
          </p:nvSpPr>
          <p:spPr>
            <a:xfrm rot="21600000">
              <a:off x="1791098" y="4080855"/>
              <a:ext cx="6009269" cy="1081997"/>
            </a:xfrm>
            <a:custGeom>
              <a:avLst/>
              <a:gdLst>
                <a:gd name="connsiteX0" fmla="*/ 0 w 6009269"/>
                <a:gd name="connsiteY0" fmla="*/ 0 h 1081996"/>
                <a:gd name="connsiteX1" fmla="*/ 5468271 w 6009269"/>
                <a:gd name="connsiteY1" fmla="*/ 0 h 1081996"/>
                <a:gd name="connsiteX2" fmla="*/ 6009269 w 6009269"/>
                <a:gd name="connsiteY2" fmla="*/ 540998 h 1081996"/>
                <a:gd name="connsiteX3" fmla="*/ 5468271 w 6009269"/>
                <a:gd name="connsiteY3" fmla="*/ 1081996 h 1081996"/>
                <a:gd name="connsiteX4" fmla="*/ 0 w 6009269"/>
                <a:gd name="connsiteY4" fmla="*/ 1081996 h 1081996"/>
                <a:gd name="connsiteX5" fmla="*/ 0 w 6009269"/>
                <a:gd name="connsiteY5" fmla="*/ 0 h 108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269" h="1081996">
                  <a:moveTo>
                    <a:pt x="6009269" y="1081995"/>
                  </a:moveTo>
                  <a:lnTo>
                    <a:pt x="540998" y="1081995"/>
                  </a:lnTo>
                  <a:lnTo>
                    <a:pt x="0" y="540998"/>
                  </a:lnTo>
                  <a:lnTo>
                    <a:pt x="540998" y="1"/>
                  </a:lnTo>
                  <a:lnTo>
                    <a:pt x="6009269" y="1"/>
                  </a:lnTo>
                  <a:lnTo>
                    <a:pt x="6009269" y="108199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61436"/>
                <a:satOff val="-7560"/>
                <a:lumOff val="42063"/>
                <a:alphaOff val="0"/>
              </a:schemeClr>
            </a:fillRef>
            <a:effectRef idx="2">
              <a:schemeClr val="accent1">
                <a:shade val="50000"/>
                <a:hueOff val="361436"/>
                <a:satOff val="-7560"/>
                <a:lumOff val="42063"/>
                <a:alphaOff val="0"/>
              </a:schemeClr>
            </a:effectRef>
            <a:fontRef idx="minor">
              <a:schemeClr val="lt1"/>
            </a:fontRef>
          </p:style>
          <p:txBody>
            <a:bodyPr spcFirstLastPara="0" vert="horz" wrap="square" lIns="747630" tIns="80011" rIns="149352" bIns="80010" numCol="1" spcCol="1270" anchor="ctr" anchorCtr="0">
              <a:noAutofit/>
            </a:bodyPr>
            <a:lstStyle/>
            <a:p>
              <a:pPr lvl="0" algn="ctr" defTabSz="933450" rtl="0">
                <a:lnSpc>
                  <a:spcPct val="90000"/>
                </a:lnSpc>
                <a:spcBef>
                  <a:spcPct val="0"/>
                </a:spcBef>
                <a:spcAft>
                  <a:spcPct val="35000"/>
                </a:spcAft>
              </a:pPr>
              <a:r>
                <a:rPr lang="en-US" sz="2100" kern="1200"/>
                <a:t>3. </a:t>
              </a:r>
              <a:r>
                <a:rPr lang="ru-RU" sz="2100" kern="1200"/>
                <a:t>Устойчивость к препаратам против паразитов </a:t>
              </a:r>
              <a:r>
                <a:rPr lang="en-US" sz="2100" kern="1200"/>
                <a:t>(</a:t>
              </a:r>
              <a:r>
                <a:rPr lang="ru-RU" sz="2100" kern="1200"/>
                <a:t>например ЛС против малярии</a:t>
              </a:r>
              <a:r>
                <a:rPr lang="en-US" sz="2100" kern="1200"/>
                <a:t>) </a:t>
              </a:r>
              <a:endParaRPr lang="ru-RU" sz="2100" kern="1200"/>
            </a:p>
          </p:txBody>
        </p:sp>
        <p:sp>
          <p:nvSpPr>
            <p:cNvPr id="20" name="Полилиния 19"/>
            <p:cNvSpPr/>
            <p:nvPr/>
          </p:nvSpPr>
          <p:spPr>
            <a:xfrm rot="21600000">
              <a:off x="1791098" y="5485836"/>
              <a:ext cx="6009270" cy="1081997"/>
            </a:xfrm>
            <a:custGeom>
              <a:avLst/>
              <a:gdLst>
                <a:gd name="connsiteX0" fmla="*/ 0 w 6009269"/>
                <a:gd name="connsiteY0" fmla="*/ 0 h 1081996"/>
                <a:gd name="connsiteX1" fmla="*/ 5468271 w 6009269"/>
                <a:gd name="connsiteY1" fmla="*/ 0 h 1081996"/>
                <a:gd name="connsiteX2" fmla="*/ 6009269 w 6009269"/>
                <a:gd name="connsiteY2" fmla="*/ 540998 h 1081996"/>
                <a:gd name="connsiteX3" fmla="*/ 5468271 w 6009269"/>
                <a:gd name="connsiteY3" fmla="*/ 1081996 h 1081996"/>
                <a:gd name="connsiteX4" fmla="*/ 0 w 6009269"/>
                <a:gd name="connsiteY4" fmla="*/ 1081996 h 1081996"/>
                <a:gd name="connsiteX5" fmla="*/ 0 w 6009269"/>
                <a:gd name="connsiteY5" fmla="*/ 0 h 108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269" h="1081996">
                  <a:moveTo>
                    <a:pt x="6009269" y="1081995"/>
                  </a:moveTo>
                  <a:lnTo>
                    <a:pt x="540998" y="1081995"/>
                  </a:lnTo>
                  <a:lnTo>
                    <a:pt x="0" y="540998"/>
                  </a:lnTo>
                  <a:lnTo>
                    <a:pt x="540998" y="1"/>
                  </a:lnTo>
                  <a:lnTo>
                    <a:pt x="6009269" y="1"/>
                  </a:lnTo>
                  <a:lnTo>
                    <a:pt x="6009269" y="108199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80718"/>
                <a:satOff val="-3780"/>
                <a:lumOff val="21031"/>
                <a:alphaOff val="0"/>
              </a:schemeClr>
            </a:fillRef>
            <a:effectRef idx="2">
              <a:schemeClr val="accent1">
                <a:shade val="50000"/>
                <a:hueOff val="180718"/>
                <a:satOff val="-3780"/>
                <a:lumOff val="21031"/>
                <a:alphaOff val="0"/>
              </a:schemeClr>
            </a:effectRef>
            <a:fontRef idx="minor">
              <a:schemeClr val="lt1"/>
            </a:fontRef>
          </p:style>
          <p:txBody>
            <a:bodyPr spcFirstLastPara="0" vert="horz" wrap="square" lIns="747630" tIns="80011" rIns="149353" bIns="80010" numCol="1" spcCol="1270" anchor="ctr" anchorCtr="0">
              <a:noAutofit/>
            </a:bodyPr>
            <a:lstStyle/>
            <a:p>
              <a:pPr lvl="0" algn="ctr" defTabSz="933450" rtl="0">
                <a:lnSpc>
                  <a:spcPct val="90000"/>
                </a:lnSpc>
                <a:spcBef>
                  <a:spcPct val="0"/>
                </a:spcBef>
                <a:spcAft>
                  <a:spcPct val="35000"/>
                </a:spcAft>
              </a:pPr>
              <a:r>
                <a:rPr lang="en-US" sz="2100" kern="1200" dirty="0"/>
                <a:t>4. </a:t>
              </a:r>
              <a:r>
                <a:rPr lang="ru-RU" sz="2100" kern="1200" dirty="0"/>
                <a:t>Противогрибковая резистентность </a:t>
              </a:r>
              <a:r>
                <a:rPr lang="en-US" sz="2100" kern="1200" dirty="0"/>
                <a:t>(</a:t>
              </a:r>
              <a:r>
                <a:rPr lang="ru-RU" sz="2100" kern="1200" dirty="0"/>
                <a:t>например устойчивость к препаратам против кандидоза</a:t>
              </a:r>
              <a:r>
                <a:rPr lang="en-US" sz="2100" kern="1200" dirty="0"/>
                <a:t>)</a:t>
              </a:r>
              <a:endParaRPr lang="ru-RU" sz="2100" kern="1200" dirty="0"/>
            </a:p>
          </p:txBody>
        </p:sp>
        <p:sp>
          <p:nvSpPr>
            <p:cNvPr id="21" name="Овал 20"/>
            <p:cNvSpPr/>
            <p:nvPr/>
          </p:nvSpPr>
          <p:spPr>
            <a:xfrm>
              <a:off x="1259632" y="4077077"/>
              <a:ext cx="1081996" cy="1081996"/>
            </a:xfrm>
            <a:prstGeom prst="ellipse">
              <a:avLst/>
            </a:prstGeom>
            <a:blipFill>
              <a:blip r:embed="rId5" cstate="print">
                <a:extLst>
                  <a:ext uri="{28A0092B-C50C-407E-A947-70E740481C1C}">
                    <a14:useLocalDpi xmlns:a14="http://schemas.microsoft.com/office/drawing/2010/main" val="0"/>
                  </a:ext>
                </a:extLst>
              </a:blip>
              <a:srcRect/>
              <a:stretch>
                <a:fillRect l="-30000" r="-30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13806"/>
                <a:satOff val="574"/>
                <a:lumOff val="-2133"/>
                <a:alphaOff val="0"/>
              </a:schemeClr>
            </a:effectRef>
            <a:fontRef idx="minor">
              <a:schemeClr val="lt1">
                <a:hueOff val="0"/>
                <a:satOff val="0"/>
                <a:lumOff val="0"/>
                <a:alphaOff val="0"/>
              </a:schemeClr>
            </a:fontRef>
          </p:style>
        </p:sp>
        <p:sp>
          <p:nvSpPr>
            <p:cNvPr id="19" name="Овал 18"/>
            <p:cNvSpPr/>
            <p:nvPr/>
          </p:nvSpPr>
          <p:spPr>
            <a:xfrm>
              <a:off x="1259632" y="5445221"/>
              <a:ext cx="1081996" cy="1081996"/>
            </a:xfrm>
            <a:prstGeom prst="ellipse">
              <a:avLst/>
            </a:prstGeom>
            <a:blipFill>
              <a:blip r:embed="rId6">
                <a:extLst>
                  <a:ext uri="{28A0092B-C50C-407E-A947-70E740481C1C}">
                    <a14:useLocalDpi xmlns:a14="http://schemas.microsoft.com/office/drawing/2010/main" val="0"/>
                  </a:ext>
                </a:extLst>
              </a:blip>
              <a:srcRect/>
              <a:stretch>
                <a:fillRect l="-43000" r="-43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9204"/>
                <a:satOff val="383"/>
                <a:lumOff val="-1422"/>
                <a:alphaOff val="0"/>
              </a:schemeClr>
            </a:effectRef>
            <a:fontRef idx="minor">
              <a:schemeClr val="lt1">
                <a:hueOff val="0"/>
                <a:satOff val="0"/>
                <a:lumOff val="0"/>
                <a:alphaOff val="0"/>
              </a:schemeClr>
            </a:fontRef>
          </p:style>
        </p:sp>
      </p:grpSp>
      <p:sp>
        <p:nvSpPr>
          <p:cNvPr id="3" name="Номер слайда 2"/>
          <p:cNvSpPr>
            <a:spLocks noGrp="1"/>
          </p:cNvSpPr>
          <p:nvPr>
            <p:ph type="sldNum" sz="quarter" idx="12"/>
          </p:nvPr>
        </p:nvSpPr>
        <p:spPr/>
        <p:txBody>
          <a:bodyPr/>
          <a:lstStyle/>
          <a:p>
            <a:fld id="{1F90D5E4-5731-4317-B130-0AE07FC50E05}" type="slidenum">
              <a:rPr lang="ru-RU" smtClean="0"/>
              <a:t>3</a:t>
            </a:fld>
            <a:endParaRPr lang="ru-RU"/>
          </a:p>
        </p:txBody>
      </p:sp>
    </p:spTree>
    <p:extLst>
      <p:ext uri="{BB962C8B-B14F-4D97-AF65-F5344CB8AC3E}">
        <p14:creationId xmlns:p14="http://schemas.microsoft.com/office/powerpoint/2010/main" val="83809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chemeClr val="accent1">
                    <a:lumMod val="75000"/>
                  </a:schemeClr>
                </a:solidFill>
              </a:rPr>
              <a:t>Картина устойчивости к антибиотикам выбранных групп бактерий (ВОЗ: Устойчивость к антибиотикам – серьезная угроза общественному здравоохранению. 2014г.)</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14223790"/>
              </p:ext>
            </p:extLst>
          </p:nvPr>
        </p:nvGraphicFramePr>
        <p:xfrm>
          <a:off x="457200" y="1600200"/>
          <a:ext cx="8229600" cy="470912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04280">
                <a:tc>
                  <a:txBody>
                    <a:bodyPr/>
                    <a:lstStyle/>
                    <a:p>
                      <a:pPr algn="ctr"/>
                      <a:r>
                        <a:rPr lang="ru-RU" sz="2000" i="0" dirty="0"/>
                        <a:t>Антибиотик</a:t>
                      </a:r>
                    </a:p>
                  </a:txBody>
                  <a:tcPr/>
                </a:tc>
                <a:tc>
                  <a:txBody>
                    <a:bodyPr/>
                    <a:lstStyle/>
                    <a:p>
                      <a:pPr algn="ctr"/>
                      <a:r>
                        <a:rPr lang="ru-RU" sz="2000" b="1" i="0" dirty="0">
                          <a:solidFill>
                            <a:schemeClr val="bg1"/>
                          </a:solidFill>
                        </a:rPr>
                        <a:t>Резистентность или снижение чувствительности</a:t>
                      </a:r>
                      <a:endParaRPr lang="ru-RU" sz="2000" i="0" dirty="0">
                        <a:solidFill>
                          <a:schemeClr val="bg1"/>
                        </a:solidFill>
                      </a:endParaRPr>
                    </a:p>
                  </a:txBody>
                  <a:tcPr/>
                </a:tc>
                <a:extLst>
                  <a:ext uri="{0D108BD9-81ED-4DB2-BD59-A6C34878D82A}">
                    <a16:rowId xmlns:a16="http://schemas.microsoft.com/office/drawing/2014/main" val="10000"/>
                  </a:ext>
                </a:extLst>
              </a:tr>
              <a:tr h="734343">
                <a:tc>
                  <a:txBody>
                    <a:bodyPr/>
                    <a:lstStyle/>
                    <a:p>
                      <a:r>
                        <a:rPr lang="en-US" dirty="0"/>
                        <a:t>Escherichia coli</a:t>
                      </a:r>
                      <a:endParaRPr lang="ru-RU" dirty="0"/>
                    </a:p>
                  </a:txBody>
                  <a:tcPr/>
                </a:tc>
                <a:tc>
                  <a:txBody>
                    <a:bodyPr/>
                    <a:lstStyle/>
                    <a:p>
                      <a:r>
                        <a:rPr lang="ru-RU" dirty="0"/>
                        <a:t>Цефалоспорины 3-го поколения, </a:t>
                      </a:r>
                      <a:r>
                        <a:rPr lang="ru-RU" dirty="0" err="1"/>
                        <a:t>Фторхинолоны</a:t>
                      </a:r>
                      <a:endParaRPr lang="ru-RU" dirty="0"/>
                    </a:p>
                  </a:txBody>
                  <a:tcPr/>
                </a:tc>
                <a:extLst>
                  <a:ext uri="{0D108BD9-81ED-4DB2-BD59-A6C34878D82A}">
                    <a16:rowId xmlns:a16="http://schemas.microsoft.com/office/drawing/2014/main" val="10001"/>
                  </a:ext>
                </a:extLst>
              </a:tr>
              <a:tr h="734343">
                <a:tc>
                  <a:txBody>
                    <a:bodyPr/>
                    <a:lstStyle/>
                    <a:p>
                      <a:r>
                        <a:rPr lang="en-US" dirty="0" err="1"/>
                        <a:t>Klebsiella</a:t>
                      </a:r>
                      <a:r>
                        <a:rPr lang="en-US" dirty="0"/>
                        <a:t> </a:t>
                      </a:r>
                      <a:r>
                        <a:rPr lang="en-US" dirty="0" err="1"/>
                        <a:t>pneumoniae</a:t>
                      </a:r>
                      <a:endParaRPr lang="ru-RU" dirty="0"/>
                    </a:p>
                  </a:txBody>
                  <a:tcPr/>
                </a:tc>
                <a:tc>
                  <a:txBody>
                    <a:bodyPr/>
                    <a:lstStyle/>
                    <a:p>
                      <a:r>
                        <a:rPr lang="ru-RU" dirty="0"/>
                        <a:t>Цефалоспорины 3-го поколения, </a:t>
                      </a:r>
                      <a:r>
                        <a:rPr lang="ru-RU" dirty="0" err="1"/>
                        <a:t>Карбопенемы</a:t>
                      </a:r>
                      <a:endParaRPr lang="ru-RU" dirty="0"/>
                    </a:p>
                  </a:txBody>
                  <a:tcPr/>
                </a:tc>
                <a:extLst>
                  <a:ext uri="{0D108BD9-81ED-4DB2-BD59-A6C34878D82A}">
                    <a16:rowId xmlns:a16="http://schemas.microsoft.com/office/drawing/2014/main" val="10002"/>
                  </a:ext>
                </a:extLst>
              </a:tr>
              <a:tr h="734343">
                <a:tc>
                  <a:txBody>
                    <a:bodyPr/>
                    <a:lstStyle/>
                    <a:p>
                      <a:r>
                        <a:rPr lang="en-US" dirty="0"/>
                        <a:t>Staphylococcus </a:t>
                      </a:r>
                      <a:r>
                        <a:rPr lang="en-US" dirty="0" err="1"/>
                        <a:t>aureus</a:t>
                      </a:r>
                      <a:endParaRPr lang="ru-RU" dirty="0"/>
                    </a:p>
                  </a:txBody>
                  <a:tcPr/>
                </a:tc>
                <a:tc>
                  <a:txBody>
                    <a:bodyPr/>
                    <a:lstStyle/>
                    <a:p>
                      <a:r>
                        <a:rPr lang="ru-RU" dirty="0" err="1"/>
                        <a:t>Метициллин</a:t>
                      </a:r>
                      <a:r>
                        <a:rPr lang="ru-RU" dirty="0"/>
                        <a:t> – </a:t>
                      </a:r>
                      <a:r>
                        <a:rPr lang="ru-RU" dirty="0" err="1"/>
                        <a:t>бэта</a:t>
                      </a:r>
                      <a:r>
                        <a:rPr lang="ru-RU" dirty="0"/>
                        <a:t> – </a:t>
                      </a:r>
                      <a:r>
                        <a:rPr lang="ru-RU" dirty="0" err="1"/>
                        <a:t>лактамные</a:t>
                      </a:r>
                      <a:r>
                        <a:rPr lang="ru-RU" dirty="0"/>
                        <a:t> антибиотики</a:t>
                      </a:r>
                      <a:r>
                        <a:rPr lang="ru-RU" baseline="0" dirty="0"/>
                        <a:t> (</a:t>
                      </a:r>
                      <a:r>
                        <a:rPr lang="en-US" baseline="0" dirty="0"/>
                        <a:t>MRSA</a:t>
                      </a:r>
                      <a:r>
                        <a:rPr lang="ru-RU" baseline="0" dirty="0"/>
                        <a:t>)</a:t>
                      </a:r>
                      <a:endParaRPr lang="ru-RU" dirty="0"/>
                    </a:p>
                  </a:txBody>
                  <a:tcPr/>
                </a:tc>
                <a:extLst>
                  <a:ext uri="{0D108BD9-81ED-4DB2-BD59-A6C34878D82A}">
                    <a16:rowId xmlns:a16="http://schemas.microsoft.com/office/drawing/2014/main" val="10003"/>
                  </a:ext>
                </a:extLst>
              </a:tr>
              <a:tr h="425453">
                <a:tc>
                  <a:txBody>
                    <a:bodyPr/>
                    <a:lstStyle/>
                    <a:p>
                      <a:r>
                        <a:rPr lang="en-US" dirty="0"/>
                        <a:t>Streptococcus </a:t>
                      </a:r>
                      <a:r>
                        <a:rPr lang="en-US" dirty="0" err="1"/>
                        <a:t>pneumoniae</a:t>
                      </a:r>
                      <a:r>
                        <a:rPr lang="en-US" dirty="0"/>
                        <a:t> </a:t>
                      </a:r>
                      <a:endParaRPr lang="ru-RU" dirty="0"/>
                    </a:p>
                  </a:txBody>
                  <a:tcPr/>
                </a:tc>
                <a:tc>
                  <a:txBody>
                    <a:bodyPr/>
                    <a:lstStyle/>
                    <a:p>
                      <a:r>
                        <a:rPr lang="ru-RU" dirty="0"/>
                        <a:t>Пенициллин</a:t>
                      </a:r>
                    </a:p>
                  </a:txBody>
                  <a:tcPr/>
                </a:tc>
                <a:extLst>
                  <a:ext uri="{0D108BD9-81ED-4DB2-BD59-A6C34878D82A}">
                    <a16:rowId xmlns:a16="http://schemas.microsoft.com/office/drawing/2014/main" val="10004"/>
                  </a:ext>
                </a:extLst>
              </a:tr>
              <a:tr h="425453">
                <a:tc>
                  <a:txBody>
                    <a:bodyPr/>
                    <a:lstStyle/>
                    <a:p>
                      <a:r>
                        <a:rPr lang="ru-RU" sz="1800" i="1" kern="1200" dirty="0" err="1">
                          <a:solidFill>
                            <a:schemeClr val="dk1"/>
                          </a:solidFill>
                          <a:latin typeface="+mn-lt"/>
                          <a:ea typeface="+mn-ea"/>
                          <a:cs typeface="+mn-cs"/>
                        </a:rPr>
                        <a:t>Нетифоидная</a:t>
                      </a:r>
                      <a:r>
                        <a:rPr lang="ru-RU" dirty="0"/>
                        <a:t> </a:t>
                      </a:r>
                      <a:r>
                        <a:rPr lang="en-US" dirty="0"/>
                        <a:t>Salmonella (NTS)</a:t>
                      </a:r>
                      <a:endParaRPr lang="ru-RU" dirty="0"/>
                    </a:p>
                  </a:txBody>
                  <a:tcPr/>
                </a:tc>
                <a:tc>
                  <a:txBody>
                    <a:bodyPr/>
                    <a:lstStyle/>
                    <a:p>
                      <a:r>
                        <a:rPr lang="ru-RU" dirty="0" err="1"/>
                        <a:t>Фторхинолоны</a:t>
                      </a:r>
                      <a:endParaRPr lang="ru-RU" dirty="0"/>
                    </a:p>
                  </a:txBody>
                  <a:tcPr/>
                </a:tc>
                <a:extLst>
                  <a:ext uri="{0D108BD9-81ED-4DB2-BD59-A6C34878D82A}">
                    <a16:rowId xmlns:a16="http://schemas.microsoft.com/office/drawing/2014/main" val="10005"/>
                  </a:ext>
                </a:extLst>
              </a:tr>
              <a:tr h="425453">
                <a:tc>
                  <a:txBody>
                    <a:bodyPr/>
                    <a:lstStyle/>
                    <a:p>
                      <a:r>
                        <a:rPr lang="ru-RU" dirty="0"/>
                        <a:t>Различные разновидности</a:t>
                      </a:r>
                      <a:r>
                        <a:rPr lang="ru-RU" baseline="0" dirty="0"/>
                        <a:t> </a:t>
                      </a:r>
                      <a:r>
                        <a:rPr lang="en-US" dirty="0" err="1"/>
                        <a:t>Shigella</a:t>
                      </a:r>
                      <a:endParaRPr lang="ru-RU" dirty="0"/>
                    </a:p>
                  </a:txBody>
                  <a:tcPr/>
                </a:tc>
                <a:tc>
                  <a:txBody>
                    <a:bodyPr/>
                    <a:lstStyle/>
                    <a:p>
                      <a:r>
                        <a:rPr lang="ru-RU" dirty="0" err="1"/>
                        <a:t>Фторхинолоны</a:t>
                      </a:r>
                      <a:endParaRPr lang="ru-RU" dirty="0"/>
                    </a:p>
                  </a:txBody>
                  <a:tcPr/>
                </a:tc>
                <a:extLst>
                  <a:ext uri="{0D108BD9-81ED-4DB2-BD59-A6C34878D82A}">
                    <a16:rowId xmlns:a16="http://schemas.microsoft.com/office/drawing/2014/main" val="10006"/>
                  </a:ext>
                </a:extLst>
              </a:tr>
              <a:tr h="425453">
                <a:tc>
                  <a:txBody>
                    <a:bodyPr/>
                    <a:lstStyle/>
                    <a:p>
                      <a:r>
                        <a:rPr lang="en-US" dirty="0"/>
                        <a:t>Neisseria </a:t>
                      </a:r>
                      <a:r>
                        <a:rPr lang="en-US" dirty="0" err="1"/>
                        <a:t>gonorrhoeae</a:t>
                      </a:r>
                      <a:r>
                        <a:rPr lang="en-US" dirty="0"/>
                        <a:t> </a:t>
                      </a:r>
                      <a:endParaRPr lang="ru-RU" dirty="0"/>
                    </a:p>
                  </a:txBody>
                  <a:tcPr/>
                </a:tc>
                <a:tc>
                  <a:txBody>
                    <a:bodyPr/>
                    <a:lstStyle/>
                    <a:p>
                      <a:r>
                        <a:rPr lang="ru-RU" dirty="0"/>
                        <a:t>Цефалоспорины 3-го поколения</a:t>
                      </a:r>
                    </a:p>
                  </a:txBody>
                  <a:tcPr/>
                </a:tc>
                <a:extLst>
                  <a:ext uri="{0D108BD9-81ED-4DB2-BD59-A6C34878D82A}">
                    <a16:rowId xmlns:a16="http://schemas.microsoft.com/office/drawing/2014/main" val="10007"/>
                  </a:ext>
                </a:extLst>
              </a:tr>
            </a:tbl>
          </a:graphicData>
        </a:graphic>
      </p:graphicFrame>
      <p:sp>
        <p:nvSpPr>
          <p:cNvPr id="3" name="Номер слайда 2"/>
          <p:cNvSpPr>
            <a:spLocks noGrp="1"/>
          </p:cNvSpPr>
          <p:nvPr>
            <p:ph type="sldNum" sz="quarter" idx="12"/>
          </p:nvPr>
        </p:nvSpPr>
        <p:spPr/>
        <p:txBody>
          <a:bodyPr/>
          <a:lstStyle/>
          <a:p>
            <a:fld id="{1F90D5E4-5731-4317-B130-0AE07FC50E05}" type="slidenum">
              <a:rPr lang="ru-RU" smtClean="0"/>
              <a:t>4</a:t>
            </a:fld>
            <a:endParaRPr lang="ru-RU"/>
          </a:p>
        </p:txBody>
      </p:sp>
    </p:spTree>
    <p:extLst>
      <p:ext uri="{BB962C8B-B14F-4D97-AF65-F5344CB8AC3E}">
        <p14:creationId xmlns:p14="http://schemas.microsoft.com/office/powerpoint/2010/main" val="88516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712968" cy="1143000"/>
          </a:xfrm>
        </p:spPr>
        <p:txBody>
          <a:bodyPr>
            <a:noAutofit/>
          </a:bodyPr>
          <a:lstStyle/>
          <a:p>
            <a:r>
              <a:rPr lang="ru-RU" sz="2800" b="1" dirty="0">
                <a:solidFill>
                  <a:schemeClr val="accent1">
                    <a:lumMod val="75000"/>
                  </a:schemeClr>
                </a:solidFill>
              </a:rPr>
              <a:t>Доступные национальные данные* по резистентности к 9 выбранным бактериям, 2013 год</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340768"/>
            <a:ext cx="8784976" cy="4680520"/>
          </a:xfrm>
        </p:spPr>
      </p:pic>
      <p:sp>
        <p:nvSpPr>
          <p:cNvPr id="5" name="TextBox 4"/>
          <p:cNvSpPr txBox="1"/>
          <p:nvPr/>
        </p:nvSpPr>
        <p:spPr>
          <a:xfrm>
            <a:off x="35496" y="6093296"/>
            <a:ext cx="8712968" cy="246221"/>
          </a:xfrm>
          <a:prstGeom prst="rect">
            <a:avLst/>
          </a:prstGeom>
          <a:noFill/>
        </p:spPr>
        <p:txBody>
          <a:bodyPr wrap="square" rtlCol="0">
            <a:spAutoFit/>
          </a:bodyPr>
          <a:lstStyle/>
          <a:p>
            <a:r>
              <a:rPr lang="ru-RU" sz="1000" dirty="0"/>
              <a:t>* Имеются ввиду данные из официальных источников но не обязательно, что данные являются репрезентативными для населения или страны в целом</a:t>
            </a:r>
          </a:p>
        </p:txBody>
      </p:sp>
      <p:sp>
        <p:nvSpPr>
          <p:cNvPr id="3" name="Номер слайда 2"/>
          <p:cNvSpPr>
            <a:spLocks noGrp="1"/>
          </p:cNvSpPr>
          <p:nvPr>
            <p:ph type="sldNum" sz="quarter" idx="12"/>
          </p:nvPr>
        </p:nvSpPr>
        <p:spPr/>
        <p:txBody>
          <a:bodyPr/>
          <a:lstStyle/>
          <a:p>
            <a:fld id="{1F90D5E4-5731-4317-B130-0AE07FC50E05}" type="slidenum">
              <a:rPr lang="ru-RU" smtClean="0"/>
              <a:t>5</a:t>
            </a:fld>
            <a:endParaRPr lang="ru-RU"/>
          </a:p>
        </p:txBody>
      </p:sp>
    </p:spTree>
    <p:extLst>
      <p:ext uri="{BB962C8B-B14F-4D97-AF65-F5344CB8AC3E}">
        <p14:creationId xmlns:p14="http://schemas.microsoft.com/office/powerpoint/2010/main" val="291815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40960" cy="1152128"/>
          </a:xfrm>
        </p:spPr>
        <p:txBody>
          <a:bodyPr>
            <a:noAutofit/>
          </a:bodyPr>
          <a:lstStyle/>
          <a:p>
            <a:r>
              <a:rPr lang="ru-RU" sz="2400" b="1" dirty="0">
                <a:solidFill>
                  <a:schemeClr val="accent1">
                    <a:lumMod val="75000"/>
                  </a:schemeClr>
                </a:solidFill>
              </a:rPr>
              <a:t>Риск смерти выше у пациентов, инфицированных</a:t>
            </a:r>
            <a:br>
              <a:rPr lang="ru-RU" sz="2400" b="1" dirty="0">
                <a:solidFill>
                  <a:schemeClr val="accent1">
                    <a:lumMod val="75000"/>
                  </a:schemeClr>
                </a:solidFill>
              </a:rPr>
            </a:br>
            <a:r>
              <a:rPr lang="ru-RU" sz="2400" b="1" dirty="0">
                <a:solidFill>
                  <a:schemeClr val="accent1">
                    <a:lumMod val="75000"/>
                  </a:schemeClr>
                </a:solidFill>
              </a:rPr>
              <a:t>резистентными штаммами (ВОЗ: Устойчивость к антибиотикам – серьезная угроза общественному здравоохранению. 2014г.)</a:t>
            </a:r>
          </a:p>
        </p:txBody>
      </p:sp>
      <p:graphicFrame>
        <p:nvGraphicFramePr>
          <p:cNvPr id="7" name="Таблица 6"/>
          <p:cNvGraphicFramePr>
            <a:graphicFrameLocks noGrp="1"/>
          </p:cNvGraphicFramePr>
          <p:nvPr>
            <p:extLst>
              <p:ext uri="{D42A27DB-BD31-4B8C-83A1-F6EECF244321}">
                <p14:modId xmlns:p14="http://schemas.microsoft.com/office/powerpoint/2010/main" val="2347445068"/>
              </p:ext>
            </p:extLst>
          </p:nvPr>
        </p:nvGraphicFramePr>
        <p:xfrm>
          <a:off x="251520" y="1484784"/>
          <a:ext cx="8406680" cy="3807752"/>
        </p:xfrm>
        <a:graphic>
          <a:graphicData uri="http://schemas.openxmlformats.org/drawingml/2006/table">
            <a:tbl>
              <a:tblPr firstRow="1" bandRow="1">
                <a:tableStyleId>{69012ECD-51FC-41F1-AA8D-1B2483CD663E}</a:tableStyleId>
              </a:tblPr>
              <a:tblGrid>
                <a:gridCol w="3613398">
                  <a:extLst>
                    <a:ext uri="{9D8B030D-6E8A-4147-A177-3AD203B41FA5}">
                      <a16:colId xmlns:a16="http://schemas.microsoft.com/office/drawing/2014/main" val="20000"/>
                    </a:ext>
                  </a:extLst>
                </a:gridCol>
                <a:gridCol w="2580998">
                  <a:extLst>
                    <a:ext uri="{9D8B030D-6E8A-4147-A177-3AD203B41FA5}">
                      <a16:colId xmlns:a16="http://schemas.microsoft.com/office/drawing/2014/main" val="20001"/>
                    </a:ext>
                  </a:extLst>
                </a:gridCol>
                <a:gridCol w="2212284">
                  <a:extLst>
                    <a:ext uri="{9D8B030D-6E8A-4147-A177-3AD203B41FA5}">
                      <a16:colId xmlns:a16="http://schemas.microsoft.com/office/drawing/2014/main" val="20002"/>
                    </a:ext>
                  </a:extLst>
                </a:gridCol>
              </a:tblGrid>
              <a:tr h="360040">
                <a:tc>
                  <a:txBody>
                    <a:bodyPr/>
                    <a:lstStyle/>
                    <a:p>
                      <a:endParaRPr lang="ru-RU"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mn-lt"/>
                          <a:ea typeface="+mn-ea"/>
                          <a:cs typeface="+mn-cs"/>
                        </a:rPr>
                        <a:t>Смертность (%)</a:t>
                      </a:r>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421248">
                <a:tc>
                  <a:txBody>
                    <a:bodyPr/>
                    <a:lstStyle/>
                    <a:p>
                      <a:endParaRPr lang="ru-RU" dirty="0"/>
                    </a:p>
                  </a:txBody>
                  <a:tcPr/>
                </a:tc>
                <a:tc>
                  <a:txBody>
                    <a:bodyPr/>
                    <a:lstStyle/>
                    <a:p>
                      <a:r>
                        <a:rPr lang="ru-RU" dirty="0"/>
                        <a:t>Резистентные</a:t>
                      </a:r>
                    </a:p>
                  </a:txBody>
                  <a:tcPr/>
                </a:tc>
                <a:tc>
                  <a:txBody>
                    <a:bodyPr/>
                    <a:lstStyle/>
                    <a:p>
                      <a:r>
                        <a:rPr lang="ru-RU" dirty="0"/>
                        <a:t>Не резистентные</a:t>
                      </a:r>
                    </a:p>
                  </a:txBody>
                  <a:tcPr/>
                </a:tc>
                <a:extLst>
                  <a:ext uri="{0D108BD9-81ED-4DB2-BD59-A6C34878D82A}">
                    <a16:rowId xmlns:a16="http://schemas.microsoft.com/office/drawing/2014/main" val="10001"/>
                  </a:ext>
                </a:extLst>
              </a:tr>
              <a:tr h="370840">
                <a:tc gridSpan="3">
                  <a:txBody>
                    <a:bodyPr/>
                    <a:lstStyle/>
                    <a:p>
                      <a:r>
                        <a:rPr lang="en-US" b="1" dirty="0"/>
                        <a:t>Escherichia coli </a:t>
                      </a:r>
                      <a:r>
                        <a:rPr lang="ru-RU" b="1" dirty="0"/>
                        <a:t>резистентная к: </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370840">
                <a:tc>
                  <a:txBody>
                    <a:bodyPr/>
                    <a:lstStyle/>
                    <a:p>
                      <a:r>
                        <a:rPr lang="ru-RU" dirty="0"/>
                        <a:t>Цефалоспоринам 3-го</a:t>
                      </a:r>
                      <a:r>
                        <a:rPr lang="ru-RU" baseline="0" dirty="0"/>
                        <a:t> поколения</a:t>
                      </a:r>
                      <a:endParaRPr lang="ru-RU" dirty="0"/>
                    </a:p>
                  </a:txBody>
                  <a:tcPr/>
                </a:tc>
                <a:tc>
                  <a:txBody>
                    <a:bodyPr/>
                    <a:lstStyle/>
                    <a:p>
                      <a:pPr algn="ctr"/>
                      <a:r>
                        <a:rPr lang="ru-RU" dirty="0"/>
                        <a:t>23,6</a:t>
                      </a:r>
                    </a:p>
                  </a:txBody>
                  <a:tcPr/>
                </a:tc>
                <a:tc>
                  <a:txBody>
                    <a:bodyPr/>
                    <a:lstStyle/>
                    <a:p>
                      <a:pPr algn="ctr"/>
                      <a:r>
                        <a:rPr lang="ru-RU" dirty="0"/>
                        <a:t>12,6</a:t>
                      </a:r>
                    </a:p>
                  </a:txBody>
                  <a:tcPr/>
                </a:tc>
                <a:extLst>
                  <a:ext uri="{0D108BD9-81ED-4DB2-BD59-A6C34878D82A}">
                    <a16:rowId xmlns:a16="http://schemas.microsoft.com/office/drawing/2014/main" val="10003"/>
                  </a:ext>
                </a:extLst>
              </a:tr>
              <a:tr h="370840">
                <a:tc>
                  <a:txBody>
                    <a:bodyPr/>
                    <a:lstStyle/>
                    <a:p>
                      <a:r>
                        <a:rPr lang="ru-RU" dirty="0" err="1"/>
                        <a:t>Фторхинолонам</a:t>
                      </a:r>
                      <a:endParaRPr lang="ru-RU" dirty="0"/>
                    </a:p>
                  </a:txBody>
                  <a:tcPr/>
                </a:tc>
                <a:tc>
                  <a:txBody>
                    <a:bodyPr/>
                    <a:lstStyle/>
                    <a:p>
                      <a:pPr algn="ctr"/>
                      <a:r>
                        <a:rPr lang="ru-RU" dirty="0"/>
                        <a:t>0</a:t>
                      </a:r>
                    </a:p>
                  </a:txBody>
                  <a:tcPr/>
                </a:tc>
                <a:tc>
                  <a:txBody>
                    <a:bodyPr/>
                    <a:lstStyle/>
                    <a:p>
                      <a:pPr algn="ctr"/>
                      <a:r>
                        <a:rPr lang="ru-RU" dirty="0"/>
                        <a:t>0</a:t>
                      </a:r>
                    </a:p>
                  </a:txBody>
                  <a:tcPr/>
                </a:tc>
                <a:extLst>
                  <a:ext uri="{0D108BD9-81ED-4DB2-BD59-A6C34878D82A}">
                    <a16:rowId xmlns:a16="http://schemas.microsoft.com/office/drawing/2014/main" val="10004"/>
                  </a:ext>
                </a:extLst>
              </a:tr>
              <a:tr h="370840">
                <a:tc gridSpan="3">
                  <a:txBody>
                    <a:bodyPr/>
                    <a:lstStyle/>
                    <a:p>
                      <a:r>
                        <a:rPr lang="en-US" b="1" dirty="0" err="1"/>
                        <a:t>Klebsiella</a:t>
                      </a:r>
                      <a:r>
                        <a:rPr lang="en-US" b="1" dirty="0"/>
                        <a:t> </a:t>
                      </a:r>
                      <a:r>
                        <a:rPr lang="en-US" b="1" dirty="0" err="1"/>
                        <a:t>pneumoniae</a:t>
                      </a:r>
                      <a:r>
                        <a:rPr lang="en-US" b="1" dirty="0"/>
                        <a:t> </a:t>
                      </a:r>
                      <a:r>
                        <a:rPr lang="ru-RU" b="1" dirty="0"/>
                        <a:t>резистентная к:</a:t>
                      </a: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Цефалоспоринам 3-го</a:t>
                      </a:r>
                      <a:r>
                        <a:rPr lang="ru-RU" baseline="0" dirty="0"/>
                        <a:t> поколения</a:t>
                      </a:r>
                      <a:endParaRPr lang="ru-RU" dirty="0"/>
                    </a:p>
                  </a:txBody>
                  <a:tcPr/>
                </a:tc>
                <a:tc>
                  <a:txBody>
                    <a:bodyPr/>
                    <a:lstStyle/>
                    <a:p>
                      <a:pPr algn="ctr"/>
                      <a:r>
                        <a:rPr lang="ru-RU" dirty="0"/>
                        <a:t>20</a:t>
                      </a:r>
                    </a:p>
                  </a:txBody>
                  <a:tcPr/>
                </a:tc>
                <a:tc>
                  <a:txBody>
                    <a:bodyPr/>
                    <a:lstStyle/>
                    <a:p>
                      <a:pPr algn="ctr"/>
                      <a:r>
                        <a:rPr lang="ru-RU" dirty="0"/>
                        <a:t>10,1</a:t>
                      </a:r>
                    </a:p>
                  </a:txBody>
                  <a:tcPr/>
                </a:tc>
                <a:extLst>
                  <a:ext uri="{0D108BD9-81ED-4DB2-BD59-A6C34878D82A}">
                    <a16:rowId xmlns:a16="http://schemas.microsoft.com/office/drawing/2014/main" val="10006"/>
                  </a:ext>
                </a:extLst>
              </a:tr>
              <a:tr h="367248">
                <a:tc>
                  <a:txBody>
                    <a:bodyPr/>
                    <a:lstStyle/>
                    <a:p>
                      <a:r>
                        <a:rPr lang="ru-RU" dirty="0" err="1"/>
                        <a:t>Карбопенемам</a:t>
                      </a:r>
                      <a:endParaRPr lang="ru-RU" dirty="0"/>
                    </a:p>
                  </a:txBody>
                  <a:tcPr/>
                </a:tc>
                <a:tc>
                  <a:txBody>
                    <a:bodyPr/>
                    <a:lstStyle/>
                    <a:p>
                      <a:pPr algn="ctr"/>
                      <a:r>
                        <a:rPr lang="ru-RU" dirty="0"/>
                        <a:t>27</a:t>
                      </a:r>
                    </a:p>
                  </a:txBody>
                  <a:tcPr/>
                </a:tc>
                <a:tc>
                  <a:txBody>
                    <a:bodyPr/>
                    <a:lstStyle/>
                    <a:p>
                      <a:pPr algn="ctr"/>
                      <a:r>
                        <a:rPr lang="ru-RU" dirty="0"/>
                        <a:t>13,6</a:t>
                      </a:r>
                    </a:p>
                  </a:txBody>
                  <a:tcPr/>
                </a:tc>
                <a:extLst>
                  <a:ext uri="{0D108BD9-81ED-4DB2-BD59-A6C34878D82A}">
                    <a16:rowId xmlns:a16="http://schemas.microsoft.com/office/drawing/2014/main" val="10007"/>
                  </a:ext>
                </a:extLst>
              </a:tr>
              <a:tr h="42845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Staphylococcus </a:t>
                      </a:r>
                      <a:r>
                        <a:rPr lang="en-US" b="1" dirty="0" err="1"/>
                        <a:t>aureus</a:t>
                      </a:r>
                      <a:r>
                        <a:rPr lang="ru-RU" b="1" dirty="0"/>
                        <a:t> резистентный к:</a:t>
                      </a: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8"/>
                  </a:ext>
                </a:extLst>
              </a:tr>
              <a:tr h="370840">
                <a:tc>
                  <a:txBody>
                    <a:bodyPr/>
                    <a:lstStyle/>
                    <a:p>
                      <a:r>
                        <a:rPr lang="ru-RU" dirty="0" err="1"/>
                        <a:t>Метициллину</a:t>
                      </a:r>
                      <a:r>
                        <a:rPr lang="en-US" dirty="0"/>
                        <a:t> (MRSA)</a:t>
                      </a:r>
                      <a:endParaRPr lang="ru-RU" b="1" dirty="0"/>
                    </a:p>
                  </a:txBody>
                  <a:tcPr/>
                </a:tc>
                <a:tc>
                  <a:txBody>
                    <a:bodyPr/>
                    <a:lstStyle/>
                    <a:p>
                      <a:pPr algn="ctr"/>
                      <a:r>
                        <a:rPr lang="ru-RU" dirty="0"/>
                        <a:t>26.3 </a:t>
                      </a:r>
                      <a:endParaRPr lang="ru-RU" b="1" dirty="0"/>
                    </a:p>
                  </a:txBody>
                  <a:tcPr/>
                </a:tc>
                <a:tc>
                  <a:txBody>
                    <a:bodyPr/>
                    <a:lstStyle/>
                    <a:p>
                      <a:pPr algn="ctr"/>
                      <a:r>
                        <a:rPr lang="ru-RU" dirty="0"/>
                        <a:t>16.9</a:t>
                      </a:r>
                      <a:endParaRPr lang="ru-RU" b="1" dirty="0"/>
                    </a:p>
                  </a:txBody>
                  <a:tcPr/>
                </a:tc>
                <a:extLst>
                  <a:ext uri="{0D108BD9-81ED-4DB2-BD59-A6C34878D82A}">
                    <a16:rowId xmlns:a16="http://schemas.microsoft.com/office/drawing/2014/main" val="10009"/>
                  </a:ext>
                </a:extLst>
              </a:tr>
            </a:tbl>
          </a:graphicData>
        </a:graphic>
      </p:graphicFrame>
      <p:sp>
        <p:nvSpPr>
          <p:cNvPr id="3" name="TextBox 2"/>
          <p:cNvSpPr txBox="1"/>
          <p:nvPr/>
        </p:nvSpPr>
        <p:spPr>
          <a:xfrm>
            <a:off x="107504" y="5445224"/>
            <a:ext cx="9036496" cy="1323439"/>
          </a:xfrm>
          <a:prstGeom prst="rect">
            <a:avLst/>
          </a:prstGeom>
          <a:noFill/>
        </p:spPr>
        <p:txBody>
          <a:bodyPr wrap="square" rtlCol="0">
            <a:spAutoFit/>
          </a:bodyPr>
          <a:lstStyle/>
          <a:p>
            <a:r>
              <a:rPr lang="ru-RU" sz="2000" b="1" dirty="0">
                <a:solidFill>
                  <a:srgbClr val="FF0000"/>
                </a:solidFill>
              </a:rPr>
              <a:t>В США инфекции, связанные с оказанием медицинской помощи каждый год лишают жизни более чем 99 тыс. человек. </a:t>
            </a:r>
          </a:p>
          <a:p>
            <a:r>
              <a:rPr lang="ru-RU" sz="2000" b="1" dirty="0">
                <a:solidFill>
                  <a:srgbClr val="FF0000"/>
                </a:solidFill>
              </a:rPr>
              <a:t>Резистентность к </a:t>
            </a:r>
            <a:r>
              <a:rPr lang="ru-RU" sz="2000" b="1" dirty="0" err="1">
                <a:solidFill>
                  <a:srgbClr val="FF0000"/>
                </a:solidFill>
              </a:rPr>
              <a:t>метициллину</a:t>
            </a:r>
            <a:r>
              <a:rPr lang="ru-RU" sz="2000" b="1" dirty="0">
                <a:solidFill>
                  <a:srgbClr val="FF0000"/>
                </a:solidFill>
              </a:rPr>
              <a:t> была выявлена у более чем 50% штаммов S. </a:t>
            </a:r>
            <a:r>
              <a:rPr lang="en-US" sz="2000" b="1" dirty="0">
                <a:solidFill>
                  <a:srgbClr val="FF0000"/>
                </a:solidFill>
              </a:rPr>
              <a:t>A</a:t>
            </a:r>
            <a:r>
              <a:rPr lang="ru-RU" sz="2000" b="1" dirty="0" err="1">
                <a:solidFill>
                  <a:srgbClr val="FF0000"/>
                </a:solidFill>
              </a:rPr>
              <a:t>ureus</a:t>
            </a:r>
            <a:r>
              <a:rPr lang="ru-RU" sz="2000" b="1" dirty="0">
                <a:solidFill>
                  <a:srgbClr val="FF0000"/>
                </a:solidFill>
              </a:rPr>
              <a:t>.</a:t>
            </a:r>
          </a:p>
        </p:txBody>
      </p:sp>
      <p:sp>
        <p:nvSpPr>
          <p:cNvPr id="4" name="Номер слайда 3"/>
          <p:cNvSpPr>
            <a:spLocks noGrp="1"/>
          </p:cNvSpPr>
          <p:nvPr>
            <p:ph type="sldNum" sz="quarter" idx="12"/>
          </p:nvPr>
        </p:nvSpPr>
        <p:spPr/>
        <p:txBody>
          <a:bodyPr/>
          <a:lstStyle/>
          <a:p>
            <a:fld id="{1F90D5E4-5731-4317-B130-0AE07FC50E05}" type="slidenum">
              <a:rPr lang="ru-RU" smtClean="0"/>
              <a:t>6</a:t>
            </a:fld>
            <a:endParaRPr lang="ru-RU"/>
          </a:p>
        </p:txBody>
      </p:sp>
    </p:spTree>
    <p:extLst>
      <p:ext uri="{BB962C8B-B14F-4D97-AF65-F5344CB8AC3E}">
        <p14:creationId xmlns:p14="http://schemas.microsoft.com/office/powerpoint/2010/main" val="213389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60648"/>
            <a:ext cx="6120680" cy="830997"/>
          </a:xfrm>
          <a:prstGeom prst="rect">
            <a:avLst/>
          </a:prstGeom>
          <a:noFill/>
        </p:spPr>
        <p:txBody>
          <a:bodyPr wrap="square" rtlCol="0">
            <a:spAutoFit/>
          </a:bodyPr>
          <a:lstStyle/>
          <a:p>
            <a:pPr algn="ctr"/>
            <a:r>
              <a:rPr lang="ru-RU" sz="1600" b="1" dirty="0">
                <a:solidFill>
                  <a:schemeClr val="tx2">
                    <a:lumMod val="75000"/>
                  </a:schemeClr>
                </a:solidFill>
                <a:latin typeface="Trebuchet MS" pitchFamily="34" charset="0"/>
                <a:cs typeface="Arial" pitchFamily="34" charset="0"/>
              </a:rPr>
              <a:t>Устойчивость к противомикробным препаратам </a:t>
            </a:r>
          </a:p>
          <a:p>
            <a:pPr algn="ctr"/>
            <a:r>
              <a:rPr lang="ru-RU" sz="1600" b="1" dirty="0">
                <a:solidFill>
                  <a:schemeClr val="tx2">
                    <a:lumMod val="75000"/>
                  </a:schemeClr>
                </a:solidFill>
                <a:latin typeface="Trebuchet MS" pitchFamily="34" charset="0"/>
                <a:cs typeface="Arial" pitchFamily="34" charset="0"/>
              </a:rPr>
              <a:t>(ВОЗ. Информационный бюллетень №194</a:t>
            </a:r>
          </a:p>
          <a:p>
            <a:pPr algn="ctr"/>
            <a:r>
              <a:rPr lang="ru-RU" sz="1600" b="1" dirty="0">
                <a:solidFill>
                  <a:schemeClr val="tx2">
                    <a:lumMod val="75000"/>
                  </a:schemeClr>
                </a:solidFill>
                <a:latin typeface="Trebuchet MS" pitchFamily="34" charset="0"/>
                <a:cs typeface="Arial" pitchFamily="34" charset="0"/>
              </a:rPr>
              <a:t>Апрель 2015 г.)</a:t>
            </a:r>
          </a:p>
        </p:txBody>
      </p:sp>
      <p:pic>
        <p:nvPicPr>
          <p:cNvPr id="6" name="Рисунок 5" descr="АБР.jpg"/>
          <p:cNvPicPr>
            <a:picLocks noChangeAspect="1"/>
          </p:cNvPicPr>
          <p:nvPr/>
        </p:nvPicPr>
        <p:blipFill>
          <a:blip r:embed="rId2" cstate="print"/>
          <a:stretch>
            <a:fillRect/>
          </a:stretch>
        </p:blipFill>
        <p:spPr>
          <a:xfrm>
            <a:off x="7524328" y="116632"/>
            <a:ext cx="1464340" cy="1196751"/>
          </a:xfrm>
          <a:prstGeom prst="rect">
            <a:avLst/>
          </a:prstGeom>
        </p:spPr>
      </p:pic>
      <p:graphicFrame>
        <p:nvGraphicFramePr>
          <p:cNvPr id="7" name="Схема 6"/>
          <p:cNvGraphicFramePr/>
          <p:nvPr/>
        </p:nvGraphicFramePr>
        <p:xfrm>
          <a:off x="1187624" y="1700808"/>
          <a:ext cx="705678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76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АБР.jpg"/>
          <p:cNvPicPr>
            <a:picLocks noChangeAspect="1"/>
          </p:cNvPicPr>
          <p:nvPr/>
        </p:nvPicPr>
        <p:blipFill>
          <a:blip r:embed="rId2" cstate="print"/>
          <a:stretch>
            <a:fillRect/>
          </a:stretch>
        </p:blipFill>
        <p:spPr>
          <a:xfrm>
            <a:off x="7524328" y="116632"/>
            <a:ext cx="1464340" cy="1196751"/>
          </a:xfrm>
          <a:prstGeom prst="rect">
            <a:avLst/>
          </a:prstGeom>
        </p:spPr>
      </p:pic>
      <p:graphicFrame>
        <p:nvGraphicFramePr>
          <p:cNvPr id="8" name="Схема 7"/>
          <p:cNvGraphicFramePr/>
          <p:nvPr/>
        </p:nvGraphicFramePr>
        <p:xfrm>
          <a:off x="251520" y="1556792"/>
          <a:ext cx="871296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Номер слайда 1"/>
          <p:cNvSpPr>
            <a:spLocks noGrp="1"/>
          </p:cNvSpPr>
          <p:nvPr>
            <p:ph type="sldNum" sz="quarter" idx="12"/>
          </p:nvPr>
        </p:nvSpPr>
        <p:spPr/>
        <p:txBody>
          <a:bodyPr/>
          <a:lstStyle/>
          <a:p>
            <a:fld id="{1F90D5E4-5731-4317-B130-0AE07FC50E05}" type="slidenum">
              <a:rPr lang="ru-RU" smtClean="0"/>
              <a:t>8</a:t>
            </a:fld>
            <a:endParaRPr lang="ru-RU"/>
          </a:p>
        </p:txBody>
      </p:sp>
      <p:sp>
        <p:nvSpPr>
          <p:cNvPr id="9" name="TextBox 8"/>
          <p:cNvSpPr txBox="1"/>
          <p:nvPr/>
        </p:nvSpPr>
        <p:spPr>
          <a:xfrm>
            <a:off x="1475656" y="260648"/>
            <a:ext cx="6120680" cy="830997"/>
          </a:xfrm>
          <a:prstGeom prst="rect">
            <a:avLst/>
          </a:prstGeom>
          <a:noFill/>
        </p:spPr>
        <p:txBody>
          <a:bodyPr wrap="square" rtlCol="0">
            <a:spAutoFit/>
          </a:bodyPr>
          <a:lstStyle/>
          <a:p>
            <a:pPr algn="ctr"/>
            <a:r>
              <a:rPr lang="ru-RU" sz="1600" b="1" dirty="0">
                <a:solidFill>
                  <a:schemeClr val="tx2">
                    <a:lumMod val="75000"/>
                  </a:schemeClr>
                </a:solidFill>
                <a:latin typeface="Trebuchet MS" pitchFamily="34" charset="0"/>
                <a:cs typeface="Arial" pitchFamily="34" charset="0"/>
              </a:rPr>
              <a:t>Устойчивость к противомикробным препаратам </a:t>
            </a:r>
          </a:p>
          <a:p>
            <a:pPr algn="ctr"/>
            <a:r>
              <a:rPr lang="ru-RU" sz="1600" b="1" dirty="0">
                <a:solidFill>
                  <a:schemeClr val="tx2">
                    <a:lumMod val="75000"/>
                  </a:schemeClr>
                </a:solidFill>
                <a:latin typeface="Trebuchet MS" pitchFamily="34" charset="0"/>
                <a:cs typeface="Arial" pitchFamily="34" charset="0"/>
              </a:rPr>
              <a:t>(ВОЗ. Информационный бюллетень №194</a:t>
            </a:r>
          </a:p>
          <a:p>
            <a:pPr algn="ctr"/>
            <a:r>
              <a:rPr lang="ru-RU" sz="1600" b="1" dirty="0">
                <a:solidFill>
                  <a:schemeClr val="tx2">
                    <a:lumMod val="75000"/>
                  </a:schemeClr>
                </a:solidFill>
                <a:latin typeface="Trebuchet MS" pitchFamily="34" charset="0"/>
                <a:cs typeface="Arial" pitchFamily="34" charset="0"/>
              </a:rPr>
              <a:t>Апрель 2015 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88640"/>
            <a:ext cx="5760640" cy="1210146"/>
          </a:xfrm>
        </p:spPr>
        <p:txBody>
          <a:bodyPr>
            <a:normAutofit/>
          </a:bodyPr>
          <a:lstStyle/>
          <a:p>
            <a:r>
              <a:rPr lang="ru-RU" sz="2000" b="1" dirty="0">
                <a:solidFill>
                  <a:schemeClr val="tx2">
                    <a:lumMod val="75000"/>
                  </a:schemeClr>
                </a:solidFill>
                <a:latin typeface="+mn-lt"/>
                <a:ea typeface="+mn-ea"/>
                <a:cs typeface="Arial" pitchFamily="34" charset="0"/>
              </a:rPr>
              <a:t>Процентная доля случаев туберкулеза с множественной лекарственной устойчивостью среди новых случаев заболевания туберкулезом.</a:t>
            </a:r>
          </a:p>
        </p:txBody>
      </p:sp>
      <p:pic>
        <p:nvPicPr>
          <p:cNvPr id="4" name="Содержимое 3" descr="percentage-tb-cases-mdrtb.jpg"/>
          <p:cNvPicPr>
            <a:picLocks noGrp="1" noChangeAspect="1"/>
          </p:cNvPicPr>
          <p:nvPr>
            <p:ph idx="1"/>
          </p:nvPr>
        </p:nvPicPr>
        <p:blipFill>
          <a:blip r:embed="rId2" cstate="print"/>
          <a:stretch>
            <a:fillRect/>
          </a:stretch>
        </p:blipFill>
        <p:spPr>
          <a:xfrm>
            <a:off x="0" y="1196752"/>
            <a:ext cx="9144000" cy="5678682"/>
          </a:xfrm>
        </p:spPr>
      </p:pic>
      <p:pic>
        <p:nvPicPr>
          <p:cNvPr id="6" name="Рисунок 5" descr="АБР.jpg"/>
          <p:cNvPicPr>
            <a:picLocks noChangeAspect="1"/>
          </p:cNvPicPr>
          <p:nvPr/>
        </p:nvPicPr>
        <p:blipFill>
          <a:blip r:embed="rId3" cstate="print"/>
          <a:stretch>
            <a:fillRect/>
          </a:stretch>
        </p:blipFill>
        <p:spPr>
          <a:xfrm>
            <a:off x="7524328" y="116632"/>
            <a:ext cx="1464340" cy="1196751"/>
          </a:xfrm>
          <a:prstGeom prst="rect">
            <a:avLst/>
          </a:prstGeom>
        </p:spPr>
      </p:pic>
      <p:sp>
        <p:nvSpPr>
          <p:cNvPr id="3" name="Номер слайда 2"/>
          <p:cNvSpPr>
            <a:spLocks noGrp="1"/>
          </p:cNvSpPr>
          <p:nvPr>
            <p:ph type="sldNum" sz="quarter" idx="12"/>
          </p:nvPr>
        </p:nvSpPr>
        <p:spPr/>
        <p:txBody>
          <a:bodyPr/>
          <a:lstStyle/>
          <a:p>
            <a:fld id="{1F90D5E4-5731-4317-B130-0AE07FC50E05}" type="slidenum">
              <a:rPr lang="ru-RU" smtClean="0"/>
              <a:t>9</a:t>
            </a:fld>
            <a:endParaRPr lang="ru-RU"/>
          </a:p>
        </p:txBody>
      </p:sp>
    </p:spTree>
  </p:cSld>
  <p:clrMapOvr>
    <a:masterClrMapping/>
  </p:clrMapOvr>
</p:sld>
</file>

<file path=ppt/theme/theme1.xml><?xml version="1.0" encoding="utf-8"?>
<a:theme xmlns:a="http://schemas.openxmlformats.org/drawingml/2006/main" name="ЛИАЦ по антибиотикорезистентности">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ЛИАЦ по антибиотикорезистентности</Template>
  <TotalTime>18</TotalTime>
  <Words>1359</Words>
  <Application>Microsoft Office PowerPoint</Application>
  <PresentationFormat>Экран (4:3)</PresentationFormat>
  <Paragraphs>136</Paragraphs>
  <Slides>25</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Trebuchet MS</vt:lpstr>
      <vt:lpstr>Wingdings</vt:lpstr>
      <vt:lpstr>ЛИАЦ по антибиотикорезистентности</vt:lpstr>
      <vt:lpstr>Презентация PowerPoint</vt:lpstr>
      <vt:lpstr>Презентация PowerPoint</vt:lpstr>
      <vt:lpstr>Типы Антибиотикорезистентности:</vt:lpstr>
      <vt:lpstr>Картина устойчивости к антибиотикам выбранных групп бактерий (ВОЗ: Устойчивость к антибиотикам – серьезная угроза общественному здравоохранению. 2014г.)</vt:lpstr>
      <vt:lpstr>Доступные национальные данные* по резистентности к 9 выбранным бактериям, 2013 год</vt:lpstr>
      <vt:lpstr>Риск смерти выше у пациентов, инфицированных резистентными штаммами (ВОЗ: Устойчивость к антибиотикам – серьезная угроза общественному здравоохранению. 2014г.)</vt:lpstr>
      <vt:lpstr>Презентация PowerPoint</vt:lpstr>
      <vt:lpstr>Презентация PowerPoint</vt:lpstr>
      <vt:lpstr>Процентная доля случаев туберкулеза с множественной лекарственной устойчивостью среди новых случаев заболевания туберкулезом.</vt:lpstr>
      <vt:lpstr>Презентация PowerPoint</vt:lpstr>
      <vt:lpstr>Презентация PowerPoint</vt:lpstr>
      <vt:lpstr>Пять направлений сдерживания анитимикробной резистентности (ВОЗ)</vt:lpstr>
      <vt:lpstr>Направление 1. Наблюдение за АМР и надзор за использованием противомикробных препаратов</vt:lpstr>
      <vt:lpstr>Направление 2. Рациональное использование противомикробных препаратов и регулирование их применения. </vt:lpstr>
      <vt:lpstr>Направление 3. Использование противомикробных препаратов в животноводстве (I). </vt:lpstr>
      <vt:lpstr>Направление 3. Использование противомикробных препаратов в животноводстве (II). </vt:lpstr>
      <vt:lpstr>Направление 4. Профилактика и контроль инфекций</vt:lpstr>
      <vt:lpstr>Направление 5. Содействие инновациям (I)</vt:lpstr>
      <vt:lpstr>Направление 5. Содействие инновациям (II)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Лариса</dc:creator>
  <cp:lastModifiedBy>Сауле С. Жалдыбаева</cp:lastModifiedBy>
  <cp:revision>4</cp:revision>
  <dcterms:created xsi:type="dcterms:W3CDTF">2015-11-16T17:41:15Z</dcterms:created>
  <dcterms:modified xsi:type="dcterms:W3CDTF">2025-04-15T12:27:54Z</dcterms:modified>
</cp:coreProperties>
</file>